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27"/>
  </p:notes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5" r:id="rId24"/>
    <p:sldId id="266" r:id="rId25"/>
    <p:sldId id="279" r:id="rId26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EF76B-DAAF-4A04-AAC3-C1E2BA2DAC1B}" type="datetimeFigureOut">
              <a:rPr lang="it-IT" smtClean="0"/>
              <a:t>24/02/2025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C35B3-8472-4CC8-916F-C6EEA1B3DD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408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E8DDD-02F4-3F5D-1A17-8E84A96F7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A91F70F-EFF7-5CAC-5754-03E68D780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C29B6ED-C0E8-F51F-FA3F-17922218B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2E9656-0073-FD22-7066-C34EFF068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C35B3-8472-4CC8-916F-C6EEA1B3DD7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2170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C35B3-8472-4CC8-916F-C6EEA1B3DD7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999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3C35B3-8472-4CC8-916F-C6EEA1B3DD7F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16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26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6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304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50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85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860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908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60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562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594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640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983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6151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22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16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980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620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56560" y="2451417"/>
            <a:ext cx="6289040" cy="849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25252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1" i="0">
                <a:solidFill>
                  <a:srgbClr val="6F2F9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1048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81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68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oderuta.edu.it/" TargetMode="External"/><Relationship Id="rId2" Type="http://schemas.openxmlformats.org/officeDocument/2006/relationships/hyperlink" Target="https://www.terzocircologubbio.edu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ecchiosito.icspoleto2.edu.i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cmarconiterni.edu.it/la-scuola/" TargetMode="External"/><Relationship Id="rId2" Type="http://schemas.openxmlformats.org/officeDocument/2006/relationships/hyperlink" Target="https://www.istitutocomprensivoperugia12.edu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prensivomontecastrilli.edu.it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134E6-8E5E-11CC-186E-A33E9E62A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mappa, testo, atlante&#10;&#10;Il contenuto generato dall'IA potrebbe non essere corretto.">
            <a:extLst>
              <a:ext uri="{FF2B5EF4-FFF2-40B4-BE49-F238E27FC236}">
                <a16:creationId xmlns:a16="http://schemas.microsoft.com/office/drawing/2014/main" id="{66FBC43A-4114-5BAA-367F-97C41F2E97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5" r="-1" b="283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CC191C7-2150-EC59-9214-84A78FA8D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7620">
              <a:lnSpc>
                <a:spcPct val="90000"/>
              </a:lnSpc>
            </a:pPr>
            <a:r>
              <a:rPr lang="en-US" sz="3400" spc="-10">
                <a:solidFill>
                  <a:srgbClr val="FFFFFF"/>
                </a:solidFill>
              </a:rPr>
              <a:t>UmbriArte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 spc="-95">
                <a:solidFill>
                  <a:srgbClr val="FFFFFF"/>
                </a:solidFill>
              </a:rPr>
              <a:t>la</a:t>
            </a:r>
            <a:r>
              <a:rPr lang="en-US" sz="3400" spc="-90">
                <a:solidFill>
                  <a:srgbClr val="FFFFFF"/>
                </a:solidFill>
              </a:rPr>
              <a:t> </a:t>
            </a:r>
            <a:r>
              <a:rPr lang="en-US" sz="3400">
                <a:solidFill>
                  <a:srgbClr val="FFFFFF"/>
                </a:solidFill>
              </a:rPr>
              <a:t>nostra</a:t>
            </a:r>
            <a:r>
              <a:rPr lang="en-US" sz="3400" spc="-75">
                <a:solidFill>
                  <a:srgbClr val="FFFFFF"/>
                </a:solidFill>
              </a:rPr>
              <a:t> </a:t>
            </a:r>
            <a:r>
              <a:rPr lang="en-US" sz="3400" spc="-95">
                <a:solidFill>
                  <a:srgbClr val="FFFFFF"/>
                </a:solidFill>
              </a:rPr>
              <a:t>Regione,</a:t>
            </a:r>
            <a:r>
              <a:rPr lang="en-US" sz="3400" spc="-75">
                <a:solidFill>
                  <a:srgbClr val="FFFFFF"/>
                </a:solidFill>
              </a:rPr>
              <a:t> </a:t>
            </a:r>
            <a:r>
              <a:rPr lang="en-US" sz="3400" spc="-95">
                <a:solidFill>
                  <a:srgbClr val="FFFFFF"/>
                </a:solidFill>
              </a:rPr>
              <a:t>la</a:t>
            </a:r>
            <a:r>
              <a:rPr lang="en-US" sz="3400" spc="-85">
                <a:solidFill>
                  <a:srgbClr val="FFFFFF"/>
                </a:solidFill>
              </a:rPr>
              <a:t> </a:t>
            </a:r>
            <a:r>
              <a:rPr lang="en-US" sz="3400">
                <a:solidFill>
                  <a:srgbClr val="FFFFFF"/>
                </a:solidFill>
              </a:rPr>
              <a:t>nostra</a:t>
            </a:r>
            <a:r>
              <a:rPr lang="en-US" sz="3400" spc="-80">
                <a:solidFill>
                  <a:srgbClr val="FFFFFF"/>
                </a:solidFill>
              </a:rPr>
              <a:t> </a:t>
            </a:r>
            <a:r>
              <a:rPr lang="en-US" sz="3400" spc="-60">
                <a:solidFill>
                  <a:srgbClr val="FFFFFF"/>
                </a:solidFill>
              </a:rPr>
              <a:t>sensibilità</a:t>
            </a:r>
            <a:endParaRPr lang="en-US" sz="3400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100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575D7A7-3C36-4508-9BC6-70A93BD3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964A0D-06B7-4C16-AC9F-20ADDA805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703F5C-55DF-45CD-BC3F-3BE8F1033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7134F-70F9-4826-A97E-9B39AEA08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351E73-B6DD-4B56-8EE9-C16B5711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446D0E-6531-40B7-A182-FB860243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8BABCA7-C1E0-41BA-A822-5F61251A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6"/>
            <a:stretch/>
          </a:blipFill>
          <a:ln w="15875" cap="flat" cmpd="sng" algn="ctr">
            <a:solidFill>
              <a:srgbClr val="B15E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E5D6EB5-6FDB-477A-98F5-7409CD537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BB75167-5757-4E5F-869B-5A350BF43A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8338DAE-FFCB-472B-A9EE-77E42FDBD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2B2E0A0-4D94-4C05-97C1-32B5D88A2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91E75C9-3350-4F0B-993E-89D3DBD76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400" spc="7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PIANO</a:t>
            </a:r>
            <a:r>
              <a:rPr lang="en-US" sz="5400" spc="13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DELLE</a:t>
            </a:r>
            <a:r>
              <a:rPr lang="en-US" sz="5400" spc="7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 </a:t>
            </a:r>
            <a:r>
              <a:rPr lang="en-US" sz="5400" spc="-3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ARTI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92398" y="3657597"/>
            <a:ext cx="6815669" cy="1320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508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en-US" sz="2100"/>
              <a:t>DPCM</a:t>
            </a:r>
            <a:r>
              <a:rPr lang="en-US" sz="2100" spc="-45"/>
              <a:t> </a:t>
            </a:r>
            <a:r>
              <a:rPr lang="en-US" sz="2100" spc="-75"/>
              <a:t>17.10.2024</a:t>
            </a:r>
            <a:endParaRPr lang="en-US" sz="210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89FB2CC-C7A1-4A53-A088-636FB487F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869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UmbriArte</a:t>
            </a:r>
            <a:endParaRPr sz="3950" dirty="0"/>
          </a:p>
          <a:p>
            <a:pPr marL="7620" algn="ctr">
              <a:lnSpc>
                <a:spcPct val="100000"/>
              </a:lnSpc>
              <a:spcBef>
                <a:spcPts val="65"/>
              </a:spcBef>
            </a:pPr>
            <a:r>
              <a:rPr sz="3950" spc="-95" dirty="0"/>
              <a:t>la</a:t>
            </a:r>
            <a:r>
              <a:rPr sz="3950" spc="-90" dirty="0"/>
              <a:t> </a:t>
            </a:r>
            <a:r>
              <a:rPr sz="3950" dirty="0"/>
              <a:t>nostra</a:t>
            </a:r>
            <a:r>
              <a:rPr sz="3950" spc="-75" dirty="0"/>
              <a:t> </a:t>
            </a:r>
            <a:r>
              <a:rPr sz="3950" spc="-95" dirty="0"/>
              <a:t>Regione,</a:t>
            </a:r>
            <a:r>
              <a:rPr sz="3950" spc="-75" dirty="0"/>
              <a:t> </a:t>
            </a:r>
            <a:r>
              <a:rPr sz="3950" spc="-95" dirty="0"/>
              <a:t>la</a:t>
            </a:r>
            <a:r>
              <a:rPr sz="3950" spc="-85" dirty="0"/>
              <a:t> </a:t>
            </a:r>
            <a:r>
              <a:rPr sz="3950" dirty="0"/>
              <a:t>nostra</a:t>
            </a:r>
            <a:r>
              <a:rPr sz="3950" spc="-80" dirty="0"/>
              <a:t> </a:t>
            </a:r>
            <a:r>
              <a:rPr sz="3950" spc="-60" dirty="0"/>
              <a:t>sensibilità</a:t>
            </a:r>
            <a:endParaRPr sz="3950" dirty="0"/>
          </a:p>
        </p:txBody>
      </p:sp>
      <p:sp>
        <p:nvSpPr>
          <p:cNvPr id="3" name="object 3"/>
          <p:cNvSpPr txBox="1"/>
          <p:nvPr/>
        </p:nvSpPr>
        <p:spPr>
          <a:xfrm>
            <a:off x="1375028" y="2993961"/>
            <a:ext cx="42506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DIREZIONE</a:t>
            </a:r>
            <a:r>
              <a:rPr sz="1800" spc="-9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DIDATTICA</a:t>
            </a:r>
            <a:r>
              <a:rPr sz="1800" spc="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75" dirty="0">
                <a:solidFill>
                  <a:srgbClr val="252525"/>
                </a:solidFill>
                <a:latin typeface="Cambria"/>
                <a:cs typeface="Cambria"/>
              </a:rPr>
              <a:t>STATALE</a:t>
            </a:r>
            <a:r>
              <a:rPr sz="1800" spc="-2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3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°</a:t>
            </a:r>
            <a:r>
              <a:rPr sz="18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Circolo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0584" y="2993961"/>
            <a:ext cx="1210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San</a:t>
            </a:r>
            <a:r>
              <a:rPr sz="1800" i="1" spc="-3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i="1" spc="-10" dirty="0">
                <a:solidFill>
                  <a:srgbClr val="252525"/>
                </a:solidFill>
                <a:latin typeface="Cambria"/>
                <a:cs typeface="Cambria"/>
              </a:rPr>
              <a:t>Martino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80908" y="2993961"/>
            <a:ext cx="12280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Gubbio</a:t>
            </a:r>
            <a:r>
              <a:rPr sz="1800" spc="-4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20" dirty="0">
                <a:solidFill>
                  <a:srgbClr val="252525"/>
                </a:solidFill>
                <a:latin typeface="Cambria"/>
                <a:cs typeface="Cambria"/>
              </a:rPr>
              <a:t>(PG)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10979" y="3041586"/>
            <a:ext cx="113220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dirty="0">
                <a:solidFill>
                  <a:srgbClr val="252525"/>
                </a:solidFill>
                <a:latin typeface="Cambria"/>
                <a:cs typeface="Cambria"/>
              </a:rPr>
              <a:t>scuola</a:t>
            </a:r>
            <a:r>
              <a:rPr sz="1400" i="1" spc="-2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400" i="1" spc="-10" dirty="0">
                <a:solidFill>
                  <a:srgbClr val="252525"/>
                </a:solidFill>
                <a:latin typeface="Cambria"/>
                <a:cs typeface="Cambria"/>
              </a:rPr>
              <a:t>capofila</a:t>
            </a:r>
            <a:endParaRPr sz="1400">
              <a:latin typeface="Cambria"/>
              <a:cs typeface="Cambri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55978" y="3418874"/>
          <a:ext cx="8325484" cy="1887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5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090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OMNICOMPRENSIVO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ts val="2075"/>
                        </a:lnSpc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Mameli</a:t>
                      </a:r>
                      <a:r>
                        <a:rPr sz="1800" i="1" spc="-1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–</a:t>
                      </a:r>
                      <a:r>
                        <a:rPr sz="1800" i="1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Magnini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Deruta</a:t>
                      </a:r>
                      <a:r>
                        <a:rPr sz="1800" spc="-4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2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(PG)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COMPRENSIVO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9817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Spoleto</a:t>
                      </a:r>
                      <a:r>
                        <a:rPr sz="1800" i="1" spc="-7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spc="-5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2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Spoleto</a:t>
                      </a:r>
                      <a:r>
                        <a:rPr sz="1800" spc="-6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2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(PG)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COMPRENSIVO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98171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Perugia</a:t>
                      </a:r>
                      <a:r>
                        <a:rPr sz="1800" i="1" spc="-3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spc="-2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12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Perugia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96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COMPRENSIVO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98171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G.</a:t>
                      </a:r>
                      <a:r>
                        <a:rPr sz="1800" i="1" spc="-1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Marconi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Terni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31750">
                        <a:lnSpc>
                          <a:spcPts val="2100"/>
                        </a:lnSpc>
                        <a:spcBef>
                          <a:spcPts val="430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COMPRENSIVO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981710">
                        <a:lnSpc>
                          <a:spcPts val="2100"/>
                        </a:lnSpc>
                        <a:spcBef>
                          <a:spcPts val="430"/>
                        </a:spcBef>
                      </a:pPr>
                      <a:r>
                        <a:rPr sz="1800" i="1" spc="-1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F.</a:t>
                      </a: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Petrucci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2100"/>
                        </a:lnSpc>
                        <a:spcBef>
                          <a:spcPts val="430"/>
                        </a:spcBef>
                      </a:pP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Montecastrilli</a:t>
                      </a:r>
                      <a:r>
                        <a:rPr sz="1800" spc="-2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(TR)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5461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869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UmbriArte</a:t>
            </a:r>
            <a:endParaRPr sz="3950"/>
          </a:p>
          <a:p>
            <a:pPr marL="7620" algn="ctr">
              <a:lnSpc>
                <a:spcPct val="100000"/>
              </a:lnSpc>
              <a:spcBef>
                <a:spcPts val="65"/>
              </a:spcBef>
            </a:pPr>
            <a:r>
              <a:rPr sz="3950" spc="-95" dirty="0"/>
              <a:t>la</a:t>
            </a:r>
            <a:r>
              <a:rPr sz="3950" spc="-90" dirty="0"/>
              <a:t> </a:t>
            </a:r>
            <a:r>
              <a:rPr sz="3950" dirty="0"/>
              <a:t>nostra</a:t>
            </a:r>
            <a:r>
              <a:rPr sz="3950" spc="-75" dirty="0"/>
              <a:t> </a:t>
            </a:r>
            <a:r>
              <a:rPr sz="3950" spc="-95" dirty="0"/>
              <a:t>Regione,</a:t>
            </a:r>
            <a:r>
              <a:rPr sz="3950" spc="-75" dirty="0"/>
              <a:t> </a:t>
            </a:r>
            <a:r>
              <a:rPr sz="3950" spc="-95" dirty="0"/>
              <a:t>la</a:t>
            </a:r>
            <a:r>
              <a:rPr sz="3950" spc="-85" dirty="0"/>
              <a:t> </a:t>
            </a:r>
            <a:r>
              <a:rPr sz="3950" dirty="0"/>
              <a:t>nostra</a:t>
            </a:r>
            <a:r>
              <a:rPr sz="3950" spc="-80" dirty="0"/>
              <a:t> </a:t>
            </a:r>
            <a:r>
              <a:rPr sz="3950" spc="-60" dirty="0"/>
              <a:t>sensibilità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780908" y="2936811"/>
            <a:ext cx="12280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Gubbio</a:t>
            </a:r>
            <a:r>
              <a:rPr sz="1800" spc="-4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20" dirty="0">
                <a:solidFill>
                  <a:srgbClr val="252525"/>
                </a:solidFill>
                <a:latin typeface="Cambria"/>
                <a:cs typeface="Cambria"/>
              </a:rPr>
              <a:t>(PG)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5028" y="2825083"/>
            <a:ext cx="5785485" cy="71755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4587875" algn="l"/>
              </a:tabLst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DIREZIONE</a:t>
            </a:r>
            <a:r>
              <a:rPr sz="1800" spc="-9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DIDATTICA</a:t>
            </a:r>
            <a:r>
              <a:rPr sz="1800" spc="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75" dirty="0">
                <a:solidFill>
                  <a:srgbClr val="252525"/>
                </a:solidFill>
                <a:latin typeface="Cambria"/>
                <a:cs typeface="Cambria"/>
              </a:rPr>
              <a:t>STATALE</a:t>
            </a:r>
            <a:r>
              <a:rPr sz="1800" spc="-2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3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°</a:t>
            </a:r>
            <a:r>
              <a:rPr sz="18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Circolo</a:t>
            </a: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	</a:t>
            </a: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San</a:t>
            </a:r>
            <a:r>
              <a:rPr sz="1800" i="1" spc="-3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i="1" spc="-10" dirty="0">
                <a:solidFill>
                  <a:srgbClr val="252525"/>
                </a:solidFill>
                <a:latin typeface="Cambria"/>
                <a:cs typeface="Cambria"/>
              </a:rPr>
              <a:t>Martino</a:t>
            </a:r>
            <a:endParaRPr sz="18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u="sng" spc="-1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Direzione </a:t>
            </a:r>
            <a:r>
              <a:rPr sz="1400" u="sng" spc="-2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Didattica</a:t>
            </a:r>
            <a:r>
              <a:rPr sz="1400" u="sng" spc="1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3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Statale</a:t>
            </a:r>
            <a:r>
              <a:rPr sz="1400" u="sng" spc="-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2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3°</a:t>
            </a:r>
            <a:r>
              <a:rPr sz="1400" u="sng" spc="-4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3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Circolo</a:t>
            </a:r>
            <a:r>
              <a:rPr sz="1400" u="sng" spc="-5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Gubbio</a:t>
            </a:r>
            <a:r>
              <a:rPr sz="1400" u="sng" spc="-6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-</a:t>
            </a:r>
            <a:r>
              <a:rPr sz="1400" u="sng" spc="-3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2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Homepage</a:t>
            </a:r>
            <a:r>
              <a:rPr sz="1400" u="sng" spc="-7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del</a:t>
            </a:r>
            <a:r>
              <a:rPr sz="1400" u="sng" spc="-3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2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portale</a:t>
            </a:r>
            <a:r>
              <a:rPr sz="1400" u="sng" spc="-6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400" u="sng" spc="-1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/>
                <a:cs typeface="Times New Roman"/>
                <a:hlinkClick r:id="rId2"/>
              </a:rPr>
              <a:t>scolastico</a:t>
            </a:r>
            <a:endParaRPr sz="1400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355978" y="4029363"/>
          <a:ext cx="7688578" cy="1647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4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3594">
                <a:tc>
                  <a:txBody>
                    <a:bodyPr/>
                    <a:lstStyle/>
                    <a:p>
                      <a:pPr marL="31750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OMNICOMPRENSIVO</a:t>
                      </a:r>
                      <a:endParaRPr sz="1800" dirty="0">
                        <a:latin typeface="Cambria"/>
                        <a:cs typeface="Cambria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u="sng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Home</a:t>
                      </a:r>
                      <a:r>
                        <a:rPr sz="1400" u="sng" spc="5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1400" u="sng" spc="-5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Page</a:t>
                      </a:r>
                      <a:r>
                        <a:rPr sz="1400" u="sng" spc="-2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1400" u="sng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-</a:t>
                      </a:r>
                      <a:r>
                        <a:rPr sz="1400" u="sng" spc="1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1400" u="sng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Istituto</a:t>
                      </a:r>
                      <a:r>
                        <a:rPr sz="1400" u="sng" spc="-1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1400" u="sng" spc="-2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Omnicomprensivo</a:t>
                      </a:r>
                      <a:r>
                        <a:rPr sz="1400" u="sng" spc="-15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 </a:t>
                      </a:r>
                      <a:r>
                        <a:rPr sz="1400" u="sng" spc="-1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Deruta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ts val="2075"/>
                        </a:lnSpc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Mameli</a:t>
                      </a:r>
                      <a:r>
                        <a:rPr sz="1800" i="1" spc="-1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–</a:t>
                      </a:r>
                      <a:r>
                        <a:rPr sz="1800" i="1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Magnini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Deruta</a:t>
                      </a:r>
                      <a:r>
                        <a:rPr sz="1800" spc="-4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2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(PG)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23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ISTITUTO</a:t>
                      </a:r>
                      <a:r>
                        <a:rPr sz="1800" spc="-8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1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COMPRENSIVO</a:t>
                      </a:r>
                      <a:endParaRPr sz="1800" dirty="0">
                        <a:latin typeface="Cambria"/>
                        <a:cs typeface="Cambria"/>
                      </a:endParaRPr>
                    </a:p>
                    <a:p>
                      <a:pPr marL="31750">
                        <a:lnSpc>
                          <a:spcPts val="1675"/>
                        </a:lnSpc>
                        <a:spcBef>
                          <a:spcPts val="720"/>
                        </a:spcBef>
                      </a:pPr>
                      <a:r>
                        <a:rPr sz="1400" u="sng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4"/>
                        </a:rPr>
                        <a:t>IC</a:t>
                      </a:r>
                      <a:r>
                        <a:rPr sz="1400" u="sng" spc="25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sz="1400" u="sng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4"/>
                        </a:rPr>
                        <a:t>SPOLETO</a:t>
                      </a:r>
                      <a:r>
                        <a:rPr sz="1400" u="sng" spc="45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4"/>
                        </a:rPr>
                        <a:t> </a:t>
                      </a:r>
                      <a:r>
                        <a:rPr sz="1400" u="sng" spc="-50" dirty="0">
                          <a:solidFill>
                            <a:srgbClr val="A8BE4D"/>
                          </a:solidFill>
                          <a:uFill>
                            <a:solidFill>
                              <a:srgbClr val="A8BE4D"/>
                            </a:solidFill>
                          </a:uFill>
                          <a:latin typeface="Times New Roman"/>
                          <a:cs typeface="Times New Roman"/>
                          <a:hlinkClick r:id="rId4"/>
                        </a:rPr>
                        <a:t>2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33045" marB="0"/>
                </a:tc>
                <a:tc>
                  <a:txBody>
                    <a:bodyPr/>
                    <a:lstStyle/>
                    <a:p>
                      <a:pPr marL="852805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sz="1800" i="1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Spoleto</a:t>
                      </a:r>
                      <a:r>
                        <a:rPr sz="1800" i="1" spc="-7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i="1" spc="-5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2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T="233045" marB="0"/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sz="180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Spoleto</a:t>
                      </a:r>
                      <a:r>
                        <a:rPr sz="1800" spc="-65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800" spc="-20" dirty="0">
                          <a:solidFill>
                            <a:srgbClr val="252525"/>
                          </a:solidFill>
                          <a:latin typeface="Cambria"/>
                          <a:cs typeface="Cambria"/>
                        </a:rPr>
                        <a:t>(PG)</a:t>
                      </a:r>
                      <a:endParaRPr sz="1800" dirty="0">
                        <a:latin typeface="Cambria"/>
                        <a:cs typeface="Cambria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869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UmbriArte</a:t>
            </a:r>
            <a:endParaRPr sz="3950"/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3950" spc="-100" dirty="0"/>
              <a:t>la</a:t>
            </a:r>
            <a:r>
              <a:rPr sz="3950" spc="-114" dirty="0"/>
              <a:t> </a:t>
            </a:r>
            <a:r>
              <a:rPr sz="3950" dirty="0"/>
              <a:t>nostra</a:t>
            </a:r>
            <a:r>
              <a:rPr sz="3950" spc="-100" dirty="0"/>
              <a:t> </a:t>
            </a:r>
            <a:r>
              <a:rPr sz="3950" spc="-60" dirty="0"/>
              <a:t>regione,</a:t>
            </a:r>
            <a:r>
              <a:rPr sz="3950" spc="-105" dirty="0"/>
              <a:t> </a:t>
            </a:r>
            <a:r>
              <a:rPr sz="3950" spc="-100" dirty="0"/>
              <a:t>la</a:t>
            </a:r>
            <a:r>
              <a:rPr sz="3950" spc="-110" dirty="0"/>
              <a:t> </a:t>
            </a:r>
            <a:r>
              <a:rPr sz="3950" dirty="0"/>
              <a:t>nostra</a:t>
            </a:r>
            <a:r>
              <a:rPr sz="3950" spc="-100" dirty="0"/>
              <a:t> </a:t>
            </a:r>
            <a:r>
              <a:rPr sz="3950" spc="-55" dirty="0"/>
              <a:t>sensibilità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780908" y="2936811"/>
            <a:ext cx="774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Perugia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5028" y="2829750"/>
            <a:ext cx="5638800" cy="72904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  <a:tabLst>
                <a:tab pos="4587875" algn="l"/>
              </a:tabLst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ISTITUTO</a:t>
            </a:r>
            <a:r>
              <a:rPr sz="1800" spc="-8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COMPRENSIVO</a:t>
            </a: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	</a:t>
            </a: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Perugia</a:t>
            </a:r>
            <a:r>
              <a:rPr sz="1800" i="1" spc="-3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i="1" spc="-25" dirty="0">
                <a:solidFill>
                  <a:srgbClr val="252525"/>
                </a:solidFill>
                <a:latin typeface="Cambria"/>
                <a:cs typeface="Cambria"/>
              </a:rPr>
              <a:t>12</a:t>
            </a:r>
            <a:endParaRPr lang="it-IT" sz="1800" i="1" spc="-25" dirty="0">
              <a:solidFill>
                <a:srgbClr val="252525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  <a:tabLst>
                <a:tab pos="4587875" algn="l"/>
              </a:tabLst>
            </a:pP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https://www.istitutocomprensivoperugia12.edu.it/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50584" y="4071937"/>
            <a:ext cx="1042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G.</a:t>
            </a:r>
            <a:r>
              <a:rPr sz="1800" i="1" spc="-15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i="1" spc="-10" dirty="0">
                <a:solidFill>
                  <a:srgbClr val="252525"/>
                </a:solidFill>
                <a:latin typeface="Cambria"/>
                <a:cs typeface="Cambria"/>
              </a:rPr>
              <a:t>Marconi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80908" y="4071937"/>
            <a:ext cx="5365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252525"/>
                </a:solidFill>
                <a:latin typeface="Cambria"/>
                <a:cs typeface="Cambria"/>
              </a:rPr>
              <a:t>Terni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5028" y="3961447"/>
            <a:ext cx="2531745" cy="706603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ISTITUTO</a:t>
            </a:r>
            <a:r>
              <a:rPr sz="1800" spc="-8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COMPRENSIVO</a:t>
            </a:r>
            <a:endParaRPr sz="18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u="sng" spc="-3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La</a:t>
            </a:r>
            <a:r>
              <a:rPr sz="1400" u="sng" spc="-3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sz="1400" u="sng" spc="-4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Scuola</a:t>
            </a:r>
            <a:r>
              <a:rPr sz="1400" u="sng" spc="-2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sz="1400" u="sng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–</a:t>
            </a:r>
            <a:r>
              <a:rPr sz="1400" u="sng" spc="-1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sz="1400" u="sng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IC</a:t>
            </a:r>
            <a:r>
              <a:rPr sz="1400" u="sng" spc="-55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sz="1400" u="sng" spc="-10" dirty="0">
                <a:solidFill>
                  <a:srgbClr val="A8BE4D"/>
                </a:solidFill>
                <a:uFill>
                  <a:solidFill>
                    <a:srgbClr val="A8BE4D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MARCONI</a:t>
            </a:r>
            <a:endParaRPr sz="1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5028" y="5029898"/>
            <a:ext cx="8288655" cy="745075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  <a:tabLst>
                <a:tab pos="4587875" algn="l"/>
                <a:tab pos="6417945" algn="l"/>
              </a:tabLst>
            </a:pP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ISTITUTO</a:t>
            </a:r>
            <a:r>
              <a:rPr sz="1800" spc="-8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COMPRENSIVO</a:t>
            </a:r>
            <a:r>
              <a:rPr sz="1800" dirty="0">
                <a:solidFill>
                  <a:srgbClr val="252525"/>
                </a:solidFill>
                <a:latin typeface="Cambria"/>
                <a:cs typeface="Cambria"/>
              </a:rPr>
              <a:t>	</a:t>
            </a:r>
            <a:r>
              <a:rPr sz="1800" i="1" spc="-110" dirty="0">
                <a:solidFill>
                  <a:srgbClr val="252525"/>
                </a:solidFill>
                <a:latin typeface="Cambria"/>
                <a:cs typeface="Cambria"/>
              </a:rPr>
              <a:t>F.</a:t>
            </a: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1800" i="1" spc="-10" dirty="0">
                <a:solidFill>
                  <a:srgbClr val="252525"/>
                </a:solidFill>
                <a:latin typeface="Cambria"/>
                <a:cs typeface="Cambria"/>
              </a:rPr>
              <a:t>Petrucci</a:t>
            </a:r>
            <a:r>
              <a:rPr sz="1800" i="1" dirty="0">
                <a:solidFill>
                  <a:srgbClr val="252525"/>
                </a:solidFill>
                <a:latin typeface="Cambria"/>
                <a:cs typeface="Cambria"/>
              </a:rPr>
              <a:t>	</a:t>
            </a:r>
            <a:r>
              <a:rPr sz="1800" spc="-10" dirty="0">
                <a:solidFill>
                  <a:srgbClr val="252525"/>
                </a:solidFill>
                <a:latin typeface="Cambria"/>
                <a:cs typeface="Cambria"/>
              </a:rPr>
              <a:t>Montecastrilli</a:t>
            </a:r>
            <a:r>
              <a:rPr sz="1800" spc="-20" dirty="0">
                <a:solidFill>
                  <a:srgbClr val="252525"/>
                </a:solidFill>
                <a:latin typeface="Cambria"/>
                <a:cs typeface="Cambria"/>
              </a:rPr>
              <a:t> (TR)</a:t>
            </a:r>
            <a:endParaRPr lang="it-IT" sz="1800" spc="-20" dirty="0">
              <a:solidFill>
                <a:srgbClr val="252525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  <a:tabLst>
                <a:tab pos="4587875" algn="l"/>
                <a:tab pos="6417945" algn="l"/>
              </a:tabLst>
            </a:pP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https://comprensivomontecastrilli.edu.it/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61999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5"/>
              <a:ext cx="752475" cy="609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9600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61999" cy="609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5"/>
              <a:ext cx="752475" cy="6096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0175" y="2419350"/>
              <a:ext cx="6610350" cy="0"/>
            </a:xfrm>
            <a:custGeom>
              <a:avLst/>
              <a:gdLst/>
              <a:ahLst/>
              <a:cxnLst/>
              <a:rect l="l" t="t" r="r" b="b"/>
              <a:pathLst>
                <a:path w="6610350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0075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52474" cy="6096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0" y="3152775"/>
              <a:ext cx="762000" cy="6096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09700" y="2400300"/>
              <a:ext cx="6035040" cy="0"/>
            </a:xfrm>
            <a:custGeom>
              <a:avLst/>
              <a:gdLst/>
              <a:ahLst/>
              <a:cxnLst/>
              <a:rect l="l" t="t" r="r" b="b"/>
              <a:pathLst>
                <a:path w="6035040">
                  <a:moveTo>
                    <a:pt x="0" y="0"/>
                  </a:moveTo>
                  <a:lnTo>
                    <a:pt x="6035040" y="0"/>
                  </a:lnTo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10525" y="1095375"/>
              <a:ext cx="3076575" cy="4533900"/>
            </a:xfrm>
            <a:custGeom>
              <a:avLst/>
              <a:gdLst/>
              <a:ahLst/>
              <a:cxnLst/>
              <a:rect l="l" t="t" r="r" b="b"/>
              <a:pathLst>
                <a:path w="3076575" h="4533900">
                  <a:moveTo>
                    <a:pt x="3076575" y="0"/>
                  </a:moveTo>
                  <a:lnTo>
                    <a:pt x="0" y="0"/>
                  </a:lnTo>
                  <a:lnTo>
                    <a:pt x="0" y="4533900"/>
                  </a:lnTo>
                  <a:lnTo>
                    <a:pt x="3076575" y="4533900"/>
                  </a:lnTo>
                  <a:lnTo>
                    <a:pt x="3076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81950" y="1066799"/>
              <a:ext cx="3133725" cy="4591050"/>
            </a:xfrm>
            <a:custGeom>
              <a:avLst/>
              <a:gdLst/>
              <a:ahLst/>
              <a:cxnLst/>
              <a:rect l="l" t="t" r="r" b="b"/>
              <a:pathLst>
                <a:path w="3133725" h="4591050">
                  <a:moveTo>
                    <a:pt x="3088005" y="45720"/>
                  </a:moveTo>
                  <a:lnTo>
                    <a:pt x="3076575" y="45720"/>
                  </a:lnTo>
                  <a:lnTo>
                    <a:pt x="3076575" y="57150"/>
                  </a:lnTo>
                  <a:lnTo>
                    <a:pt x="3076575" y="4533900"/>
                  </a:lnTo>
                  <a:lnTo>
                    <a:pt x="57150" y="4533900"/>
                  </a:lnTo>
                  <a:lnTo>
                    <a:pt x="57150" y="57150"/>
                  </a:lnTo>
                  <a:lnTo>
                    <a:pt x="3076575" y="57150"/>
                  </a:lnTo>
                  <a:lnTo>
                    <a:pt x="3076575" y="45720"/>
                  </a:lnTo>
                  <a:lnTo>
                    <a:pt x="45720" y="45720"/>
                  </a:lnTo>
                  <a:lnTo>
                    <a:pt x="45720" y="57150"/>
                  </a:lnTo>
                  <a:lnTo>
                    <a:pt x="45720" y="4533900"/>
                  </a:lnTo>
                  <a:lnTo>
                    <a:pt x="45720" y="4545330"/>
                  </a:lnTo>
                  <a:lnTo>
                    <a:pt x="3088005" y="4545330"/>
                  </a:lnTo>
                  <a:lnTo>
                    <a:pt x="3088005" y="4533900"/>
                  </a:lnTo>
                  <a:lnTo>
                    <a:pt x="3088005" y="57150"/>
                  </a:lnTo>
                  <a:lnTo>
                    <a:pt x="3088005" y="45720"/>
                  </a:lnTo>
                  <a:close/>
                </a:path>
                <a:path w="3133725" h="4591050">
                  <a:moveTo>
                    <a:pt x="3133725" y="0"/>
                  </a:moveTo>
                  <a:lnTo>
                    <a:pt x="3099435" y="0"/>
                  </a:lnTo>
                  <a:lnTo>
                    <a:pt x="3099435" y="34290"/>
                  </a:lnTo>
                  <a:lnTo>
                    <a:pt x="3099435" y="4556760"/>
                  </a:lnTo>
                  <a:lnTo>
                    <a:pt x="34290" y="4556760"/>
                  </a:lnTo>
                  <a:lnTo>
                    <a:pt x="34290" y="34290"/>
                  </a:lnTo>
                  <a:lnTo>
                    <a:pt x="3099435" y="34290"/>
                  </a:lnTo>
                  <a:lnTo>
                    <a:pt x="3099435" y="0"/>
                  </a:lnTo>
                  <a:lnTo>
                    <a:pt x="0" y="0"/>
                  </a:lnTo>
                  <a:lnTo>
                    <a:pt x="0" y="34290"/>
                  </a:lnTo>
                  <a:lnTo>
                    <a:pt x="0" y="4556760"/>
                  </a:lnTo>
                  <a:lnTo>
                    <a:pt x="0" y="4591050"/>
                  </a:lnTo>
                  <a:lnTo>
                    <a:pt x="3133725" y="4591050"/>
                  </a:lnTo>
                  <a:lnTo>
                    <a:pt x="3133725" y="4556772"/>
                  </a:lnTo>
                  <a:lnTo>
                    <a:pt x="3133725" y="34290"/>
                  </a:lnTo>
                  <a:lnTo>
                    <a:pt x="3133725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81975" y="1257300"/>
              <a:ext cx="2733675" cy="25622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81975" y="3810000"/>
              <a:ext cx="1362075" cy="165735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44050" y="3771900"/>
              <a:ext cx="1371600" cy="16954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177276" y="3824351"/>
              <a:ext cx="2834640" cy="1644014"/>
            </a:xfrm>
            <a:custGeom>
              <a:avLst/>
              <a:gdLst/>
              <a:ahLst/>
              <a:cxnLst/>
              <a:rect l="l" t="t" r="r" b="b"/>
              <a:pathLst>
                <a:path w="2834640" h="1644014">
                  <a:moveTo>
                    <a:pt x="1371600" y="9525"/>
                  </a:moveTo>
                  <a:lnTo>
                    <a:pt x="1371600" y="1643507"/>
                  </a:lnTo>
                </a:path>
                <a:path w="2834640" h="1644014">
                  <a:moveTo>
                    <a:pt x="0" y="0"/>
                  </a:moveTo>
                  <a:lnTo>
                    <a:pt x="2834513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21727" y="1697418"/>
            <a:ext cx="6770370" cy="393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6060" algn="just">
              <a:lnSpc>
                <a:spcPct val="147600"/>
              </a:lnSpc>
              <a:spcBef>
                <a:spcPts val="95"/>
              </a:spcBef>
              <a:buClr>
                <a:srgbClr val="83992A"/>
              </a:buClr>
              <a:buSzPct val="110714"/>
              <a:buFont typeface="Arial MT"/>
              <a:buChar char="•"/>
              <a:tabLst>
                <a:tab pos="238760" algn="l"/>
              </a:tabLst>
            </a:pP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Le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arti</a:t>
            </a:r>
            <a:r>
              <a:rPr sz="1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concorrono</a:t>
            </a:r>
            <a:r>
              <a:rPr sz="1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creare,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decifrare,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interpretare</a:t>
            </a:r>
            <a:r>
              <a:rPr sz="1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realtà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ad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integrare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processi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conoscitivi,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veicolano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messaggi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profondi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valori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antropologici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universali,</a:t>
            </a:r>
            <a:endParaRPr sz="1400">
              <a:latin typeface="Times New Roman"/>
              <a:cs typeface="Times New Roman"/>
            </a:endParaRPr>
          </a:p>
          <a:p>
            <a:pPr marL="12700" marR="1453515" algn="just">
              <a:lnSpc>
                <a:spcPts val="2480"/>
              </a:lnSpc>
              <a:spcBef>
                <a:spcPts val="135"/>
              </a:spcBef>
            </a:pP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attivano</a:t>
            </a:r>
            <a:r>
              <a:rPr sz="14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processi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comunicativi,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stimolano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65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pensiero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divergente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generativo,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concorrono</a:t>
            </a:r>
            <a:r>
              <a:rPr sz="1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allo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sviluppo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dell’immagine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sé,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promuovono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85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riflessione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la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creazione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paradigmi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ecologici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realtà,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05"/>
              </a:spcBef>
            </a:pP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creano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reti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sociali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pratiche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d’eccellenza.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00">
              <a:latin typeface="Times New Roman"/>
              <a:cs typeface="Times New Roman"/>
            </a:endParaRPr>
          </a:p>
          <a:p>
            <a:pPr marL="241300" indent="-228600">
              <a:lnSpc>
                <a:spcPts val="1590"/>
              </a:lnSpc>
              <a:buClr>
                <a:srgbClr val="83992A"/>
              </a:buClr>
              <a:buSzPct val="110714"/>
              <a:buFont typeface="Arial MT"/>
              <a:buChar char="•"/>
              <a:tabLst>
                <a:tab pos="241300" algn="l"/>
              </a:tabLst>
            </a:pP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scuola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rappresenta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8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laboratorio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naturale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scoperta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lo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sviluppo</a:t>
            </a:r>
            <a:r>
              <a:rPr sz="14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facoltà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umane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0"/>
              </a:lnSpc>
            </a:pP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potenzialità</a:t>
            </a:r>
            <a:r>
              <a:rPr sz="1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espressive,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cui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conoscenza,</a:t>
            </a:r>
            <a:r>
              <a:rPr sz="14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azione,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riflessione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si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alimentano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una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circolarità</a:t>
            </a:r>
            <a:r>
              <a:rPr sz="14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virtuosa,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favorire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lo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sviluppo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capacità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creative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innovative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sin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dall’infanzia.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400">
              <a:latin typeface="Times New Roman"/>
              <a:cs typeface="Times New Roman"/>
            </a:endParaRPr>
          </a:p>
          <a:p>
            <a:pPr marR="79375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DPCM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17.10.2024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76249"/>
            <a:ext cx="12192000" cy="6076950"/>
            <a:chOff x="0" y="476249"/>
            <a:chExt cx="12192000" cy="6076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49" y="476249"/>
              <a:ext cx="11277600" cy="60769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599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4"/>
              <a:ext cx="761999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4"/>
              <a:ext cx="752475" cy="6096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79320" y="957199"/>
            <a:ext cx="3520440" cy="1242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130"/>
              </a:spcBef>
            </a:pPr>
            <a:r>
              <a:rPr sz="3950" spc="90" dirty="0"/>
              <a:t>I</a:t>
            </a:r>
            <a:r>
              <a:rPr sz="3950" spc="100" dirty="0"/>
              <a:t> </a:t>
            </a:r>
            <a:r>
              <a:rPr sz="3950" dirty="0"/>
              <a:t>TEMI</a:t>
            </a:r>
            <a:r>
              <a:rPr sz="3950" spc="90" dirty="0"/>
              <a:t> </a:t>
            </a:r>
            <a:r>
              <a:rPr sz="3950" spc="-10" dirty="0"/>
              <a:t>DELLA</a:t>
            </a:r>
            <a:endParaRPr sz="3950"/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3950" spc="35" dirty="0"/>
              <a:t>C</a:t>
            </a:r>
            <a:r>
              <a:rPr sz="3950" spc="10" dirty="0"/>
              <a:t>RE</a:t>
            </a:r>
            <a:r>
              <a:rPr sz="3950" spc="-50" dirty="0"/>
              <a:t>A</a:t>
            </a:r>
            <a:r>
              <a:rPr sz="3950" spc="40" dirty="0"/>
              <a:t>T</a:t>
            </a:r>
            <a:r>
              <a:rPr sz="3950" spc="-40" dirty="0"/>
              <a:t>I</a:t>
            </a:r>
            <a:r>
              <a:rPr sz="3950" spc="95" dirty="0"/>
              <a:t>V</a:t>
            </a:r>
            <a:r>
              <a:rPr sz="3950" spc="-40" dirty="0"/>
              <a:t>I</a:t>
            </a:r>
            <a:r>
              <a:rPr sz="3950" spc="-25" dirty="0"/>
              <a:t>T</a:t>
            </a:r>
            <a:r>
              <a:rPr sz="3950" spc="-459" dirty="0"/>
              <a:t>A</a:t>
            </a:r>
            <a:r>
              <a:rPr sz="3950" spc="20" dirty="0"/>
              <a:t>’</a:t>
            </a:r>
            <a:endParaRPr sz="3950"/>
          </a:p>
        </p:txBody>
      </p:sp>
      <p:sp>
        <p:nvSpPr>
          <p:cNvPr id="8" name="object 8"/>
          <p:cNvSpPr txBox="1"/>
          <p:nvPr/>
        </p:nvSpPr>
        <p:spPr>
          <a:xfrm>
            <a:off x="841057" y="2120582"/>
            <a:ext cx="9979660" cy="359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0"/>
              </a:spcBef>
              <a:tabLst>
                <a:tab pos="956944" algn="l"/>
                <a:tab pos="9966325" algn="l"/>
              </a:tabLst>
            </a:pPr>
            <a:r>
              <a:rPr sz="2400" b="1" u="sng" dirty="0">
                <a:solidFill>
                  <a:srgbClr val="3B966F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	</a:t>
            </a:r>
            <a:r>
              <a:rPr sz="2400" b="1" u="sng" spc="215" dirty="0">
                <a:solidFill>
                  <a:srgbClr val="3B966F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MUSICALE</a:t>
            </a:r>
            <a:r>
              <a:rPr sz="2400" b="1" u="sng" spc="165" dirty="0">
                <a:solidFill>
                  <a:srgbClr val="3B966F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 </a:t>
            </a:r>
            <a:r>
              <a:rPr sz="2400" b="1" u="sng" spc="204" dirty="0">
                <a:solidFill>
                  <a:srgbClr val="3B966F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COREUTICO</a:t>
            </a:r>
            <a:r>
              <a:rPr sz="2400" b="1" u="sng" dirty="0">
                <a:solidFill>
                  <a:srgbClr val="3B966F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	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39"/>
              </a:spcBef>
            </a:pPr>
            <a:endParaRPr sz="2400" dirty="0">
              <a:latin typeface="Cambria"/>
              <a:cs typeface="Cambria"/>
            </a:endParaRPr>
          </a:p>
          <a:p>
            <a:pPr marL="231775" indent="-219075">
              <a:lnSpc>
                <a:spcPct val="100000"/>
              </a:lnSpc>
              <a:buFont typeface="Times New Roman"/>
              <a:buAutoNum type="arabicPlain"/>
              <a:tabLst>
                <a:tab pos="231775" algn="l"/>
              </a:tabLst>
            </a:pPr>
            <a:r>
              <a:rPr sz="2400" spc="-19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sz="2400" spc="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conoscenza</a:t>
            </a:r>
            <a:r>
              <a:rPr sz="2400" b="1" spc="10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5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storico-</a:t>
            </a:r>
            <a:r>
              <a:rPr sz="2400" spc="-229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critica</a:t>
            </a:r>
            <a:r>
              <a:rPr sz="2400" spc="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3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della</a:t>
            </a:r>
            <a:r>
              <a:rPr sz="2400" spc="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6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musica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25"/>
              </a:spcBef>
              <a:buClr>
                <a:srgbClr val="252525"/>
              </a:buClr>
              <a:buFont typeface="Times New Roman"/>
              <a:buAutoNum type="arabicPlain"/>
            </a:pP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 marL="231775" indent="-219075">
              <a:lnSpc>
                <a:spcPts val="2780"/>
              </a:lnSpc>
              <a:spcBef>
                <a:spcPts val="5"/>
              </a:spcBef>
              <a:buFont typeface="Times New Roman"/>
              <a:buAutoNum type="arabicPlain"/>
              <a:tabLst>
                <a:tab pos="231775" algn="l"/>
              </a:tabLst>
            </a:pPr>
            <a:r>
              <a:rPr sz="2400" spc="-19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sz="24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spc="-30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pratica</a:t>
            </a:r>
            <a:r>
              <a:rPr sz="2400" b="1" spc="-25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3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musicale,</a:t>
            </a:r>
            <a:r>
              <a:rPr sz="24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pratica</a:t>
            </a:r>
            <a:r>
              <a:rPr sz="24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5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dello</a:t>
            </a:r>
            <a:r>
              <a:rPr sz="2400" spc="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strumento</a:t>
            </a:r>
            <a:r>
              <a:rPr sz="2400" b="1" spc="-35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4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 marL="12700">
              <a:lnSpc>
                <a:spcPts val="2780"/>
              </a:lnSpc>
            </a:pPr>
            <a:r>
              <a:rPr sz="2400" spc="-25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</a:t>
            </a:r>
            <a:r>
              <a:rPr sz="2400" spc="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spc="-20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canto</a:t>
            </a:r>
            <a:r>
              <a:rPr sz="2400" spc="-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,</a:t>
            </a:r>
            <a:r>
              <a:rPr sz="2400" spc="-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19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sz="24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spc="-20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danza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5"/>
              </a:spcBef>
            </a:pP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 marL="231775" indent="-219075">
              <a:lnSpc>
                <a:spcPct val="100000"/>
              </a:lnSpc>
              <a:spcBef>
                <a:spcPts val="5"/>
              </a:spcBef>
              <a:buFont typeface="Times New Roman"/>
              <a:buAutoNum type="arabicPlain" startAt="3"/>
              <a:tabLst>
                <a:tab pos="231775" algn="l"/>
              </a:tabLst>
            </a:pPr>
            <a:r>
              <a:rPr sz="2400" spc="-19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sz="2400" spc="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b="1" spc="-25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fruizione</a:t>
            </a:r>
            <a:r>
              <a:rPr sz="2400" b="1" spc="-15" dirty="0">
                <a:solidFill>
                  <a:srgbClr val="3B966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8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consapevole</a:t>
            </a:r>
            <a:r>
              <a:rPr sz="2400" spc="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4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delle</a:t>
            </a:r>
            <a:r>
              <a:rPr sz="24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29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suddette</a:t>
            </a:r>
            <a:r>
              <a:rPr sz="2400" spc="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sz="2400" spc="-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arti</a:t>
            </a:r>
            <a:endParaRPr sz="240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15125" y="-1"/>
            <a:ext cx="5476875" cy="6858000"/>
            <a:chOff x="6715125" y="-1"/>
            <a:chExt cx="5476875" cy="68580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5125" y="0"/>
              <a:ext cx="5476875" cy="6858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58000" y="-1"/>
              <a:ext cx="5334000" cy="68579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50" y="476249"/>
              <a:ext cx="11277600" cy="60769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61999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5"/>
              <a:ext cx="752475" cy="609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0175" y="2419350"/>
              <a:ext cx="9407525" cy="0"/>
            </a:xfrm>
            <a:custGeom>
              <a:avLst/>
              <a:gdLst/>
              <a:ahLst/>
              <a:cxnLst/>
              <a:rect l="l" t="t" r="r" b="b"/>
              <a:pathLst>
                <a:path w="9407525">
                  <a:moveTo>
                    <a:pt x="0" y="0"/>
                  </a:moveTo>
                  <a:lnTo>
                    <a:pt x="9407271" y="0"/>
                  </a:lnTo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5410199" cy="68580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730240">
              <a:lnSpc>
                <a:spcPct val="100000"/>
              </a:lnSpc>
              <a:spcBef>
                <a:spcPts val="130"/>
              </a:spcBef>
            </a:pPr>
            <a:r>
              <a:rPr sz="3950" spc="90" dirty="0"/>
              <a:t>I</a:t>
            </a:r>
            <a:r>
              <a:rPr sz="3950" spc="100" dirty="0"/>
              <a:t> </a:t>
            </a:r>
            <a:r>
              <a:rPr sz="3950" dirty="0"/>
              <a:t>TEMI</a:t>
            </a:r>
            <a:r>
              <a:rPr sz="3950" spc="90" dirty="0"/>
              <a:t> </a:t>
            </a:r>
            <a:r>
              <a:rPr sz="3950" spc="-10" dirty="0"/>
              <a:t>DELLA</a:t>
            </a:r>
            <a:endParaRPr sz="3950"/>
          </a:p>
          <a:p>
            <a:pPr marL="5890260">
              <a:lnSpc>
                <a:spcPct val="100000"/>
              </a:lnSpc>
              <a:spcBef>
                <a:spcPts val="65"/>
              </a:spcBef>
            </a:pPr>
            <a:r>
              <a:rPr sz="3950" spc="35" dirty="0"/>
              <a:t>C</a:t>
            </a:r>
            <a:r>
              <a:rPr sz="3950" spc="10" dirty="0"/>
              <a:t>RE</a:t>
            </a:r>
            <a:r>
              <a:rPr sz="3950" spc="-50" dirty="0"/>
              <a:t>A</a:t>
            </a:r>
            <a:r>
              <a:rPr sz="3950" spc="40" dirty="0"/>
              <a:t>T</a:t>
            </a:r>
            <a:r>
              <a:rPr sz="3950" spc="-40" dirty="0"/>
              <a:t>I</a:t>
            </a:r>
            <a:r>
              <a:rPr sz="3950" spc="95" dirty="0"/>
              <a:t>V</a:t>
            </a:r>
            <a:r>
              <a:rPr sz="3950" spc="-40" dirty="0"/>
              <a:t>I</a:t>
            </a:r>
            <a:r>
              <a:rPr sz="3950" spc="-25" dirty="0"/>
              <a:t>T</a:t>
            </a:r>
            <a:r>
              <a:rPr sz="3950" spc="-455" dirty="0"/>
              <a:t>A</a:t>
            </a:r>
            <a:r>
              <a:rPr sz="3950" spc="20" dirty="0"/>
              <a:t>’</a:t>
            </a:r>
            <a:endParaRPr sz="3950"/>
          </a:p>
        </p:txBody>
      </p:sp>
      <p:sp>
        <p:nvSpPr>
          <p:cNvPr id="10" name="object 10"/>
          <p:cNvSpPr txBox="1"/>
          <p:nvPr/>
        </p:nvSpPr>
        <p:spPr>
          <a:xfrm>
            <a:off x="5553074" y="2590802"/>
            <a:ext cx="5465445" cy="277241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217170" algn="ctr">
              <a:lnSpc>
                <a:spcPct val="100000"/>
              </a:lnSpc>
              <a:spcBef>
                <a:spcPts val="1020"/>
              </a:spcBef>
            </a:pPr>
            <a:r>
              <a:rPr sz="2400" b="1" spc="160" dirty="0">
                <a:solidFill>
                  <a:srgbClr val="252525"/>
                </a:solidFill>
                <a:latin typeface="Cambria"/>
                <a:cs typeface="Cambria"/>
              </a:rPr>
              <a:t>TEATRALE</a:t>
            </a:r>
            <a:r>
              <a:rPr sz="2400" b="1" spc="180" dirty="0">
                <a:solidFill>
                  <a:srgbClr val="252525"/>
                </a:solidFill>
                <a:latin typeface="Cambria"/>
                <a:cs typeface="Cambria"/>
              </a:rPr>
              <a:t> </a:t>
            </a:r>
            <a:r>
              <a:rPr sz="2400" b="1" spc="155" dirty="0">
                <a:solidFill>
                  <a:srgbClr val="252525"/>
                </a:solidFill>
                <a:latin typeface="Cambria"/>
                <a:cs typeface="Cambria"/>
              </a:rPr>
              <a:t>PERFORMATIVO</a:t>
            </a:r>
            <a:endParaRPr sz="2400" dirty="0">
              <a:latin typeface="Cambria"/>
              <a:cs typeface="Cambria"/>
            </a:endParaRPr>
          </a:p>
          <a:p>
            <a:pPr marL="12700" marR="5080" indent="218440" algn="just">
              <a:lnSpc>
                <a:spcPts val="2850"/>
              </a:lnSpc>
              <a:spcBef>
                <a:spcPts val="1220"/>
              </a:spcBef>
              <a:buAutoNum type="arabicPlain"/>
              <a:tabLst>
                <a:tab pos="231140" algn="l"/>
              </a:tabLst>
            </a:pPr>
            <a:r>
              <a:rPr sz="2200" spc="-19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sz="22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conoscenza</a:t>
            </a:r>
            <a:r>
              <a:rPr sz="2200" b="1" spc="-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5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storico-</a:t>
            </a:r>
            <a:r>
              <a:rPr sz="2200" spc="-2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critica</a:t>
            </a:r>
            <a:r>
              <a:rPr sz="22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3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2200" spc="-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19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sz="22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pratica</a:t>
            </a:r>
            <a:r>
              <a:rPr sz="22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dell’</a:t>
            </a:r>
            <a:r>
              <a:rPr sz="2200" spc="-225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arte</a:t>
            </a:r>
            <a:r>
              <a:rPr sz="2200" spc="-150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15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teatrale</a:t>
            </a:r>
            <a:r>
              <a:rPr sz="2200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36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</a:t>
            </a:r>
            <a:r>
              <a:rPr sz="2200" spc="-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54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cinematografica</a:t>
            </a:r>
            <a:r>
              <a:rPr sz="2200" spc="-5" dirty="0">
                <a:solidFill>
                  <a:srgbClr val="20202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36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</a:t>
            </a:r>
            <a:r>
              <a:rPr sz="2200" spc="-3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18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2200" spc="4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altre</a:t>
            </a:r>
            <a:r>
              <a:rPr sz="2200" spc="-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5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forme</a:t>
            </a:r>
            <a:r>
              <a:rPr sz="2200" spc="4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18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2200" spc="-3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5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spettacolo</a:t>
            </a:r>
            <a:r>
              <a:rPr sz="2200" spc="-16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0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artistico-</a:t>
            </a:r>
            <a:r>
              <a:rPr sz="2200" spc="-2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performativo</a:t>
            </a:r>
            <a:endParaRPr sz="2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290"/>
              </a:spcBef>
              <a:buClr>
                <a:srgbClr val="252525"/>
              </a:buClr>
              <a:buFont typeface="Times New Roman"/>
              <a:buAutoNum type="arabicPlain"/>
            </a:pPr>
            <a:endParaRPr sz="2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31775" indent="-219075" algn="just">
              <a:lnSpc>
                <a:spcPct val="100000"/>
              </a:lnSpc>
              <a:buAutoNum type="arabicPlain"/>
              <a:tabLst>
                <a:tab pos="231775" algn="l"/>
              </a:tabLst>
            </a:pPr>
            <a:r>
              <a:rPr sz="2200" spc="-19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sz="2200" spc="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b="1" spc="-2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fruizione</a:t>
            </a:r>
            <a:r>
              <a:rPr sz="2200" b="1" spc="-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8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consapevole</a:t>
            </a:r>
            <a:r>
              <a:rPr sz="2200" spc="-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4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delle</a:t>
            </a:r>
            <a:r>
              <a:rPr sz="2200" spc="-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29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suddette</a:t>
            </a:r>
            <a:r>
              <a:rPr sz="2200" spc="6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200" spc="-2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arti</a:t>
            </a:r>
            <a:endParaRPr sz="2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76249"/>
            <a:ext cx="12192000" cy="6076950"/>
            <a:chOff x="0" y="476249"/>
            <a:chExt cx="12192000" cy="6076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49" y="476249"/>
              <a:ext cx="11277600" cy="60769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599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4"/>
              <a:ext cx="761999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4"/>
              <a:ext cx="752475" cy="6096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5419" y="502919"/>
            <a:ext cx="3355975" cy="1242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90" dirty="0"/>
              <a:t>I</a:t>
            </a:r>
            <a:r>
              <a:rPr sz="3950" spc="85" dirty="0"/>
              <a:t> </a:t>
            </a:r>
            <a:r>
              <a:rPr sz="3950" dirty="0"/>
              <a:t>TEMI</a:t>
            </a:r>
            <a:r>
              <a:rPr sz="3950" spc="90" dirty="0"/>
              <a:t> </a:t>
            </a:r>
            <a:r>
              <a:rPr sz="3950" spc="-10" dirty="0"/>
              <a:t>DELLA</a:t>
            </a:r>
            <a:endParaRPr sz="3950"/>
          </a:p>
          <a:p>
            <a:pPr marL="173355">
              <a:lnSpc>
                <a:spcPct val="100000"/>
              </a:lnSpc>
              <a:spcBef>
                <a:spcPts val="65"/>
              </a:spcBef>
            </a:pPr>
            <a:r>
              <a:rPr sz="3950" spc="30" dirty="0"/>
              <a:t>C</a:t>
            </a:r>
            <a:r>
              <a:rPr sz="3950" spc="-5" dirty="0"/>
              <a:t>R</a:t>
            </a:r>
            <a:r>
              <a:rPr sz="3950" spc="25" dirty="0"/>
              <a:t>E</a:t>
            </a:r>
            <a:r>
              <a:rPr sz="3950" spc="-60" dirty="0"/>
              <a:t>A</a:t>
            </a:r>
            <a:r>
              <a:rPr sz="3950" spc="40" dirty="0"/>
              <a:t>T</a:t>
            </a:r>
            <a:r>
              <a:rPr sz="3950" spc="-40" dirty="0"/>
              <a:t>I</a:t>
            </a:r>
            <a:r>
              <a:rPr sz="3950" spc="90" dirty="0"/>
              <a:t>V</a:t>
            </a:r>
            <a:r>
              <a:rPr sz="3950" spc="-40" dirty="0"/>
              <a:t>I</a:t>
            </a:r>
            <a:r>
              <a:rPr sz="3950" spc="-30" dirty="0"/>
              <a:t>T</a:t>
            </a:r>
            <a:r>
              <a:rPr sz="3950" spc="-459" dirty="0"/>
              <a:t>A</a:t>
            </a:r>
            <a:r>
              <a:rPr sz="3950" spc="20" dirty="0"/>
              <a:t>’</a:t>
            </a:r>
            <a:endParaRPr sz="3950"/>
          </a:p>
        </p:txBody>
      </p:sp>
      <p:sp>
        <p:nvSpPr>
          <p:cNvPr id="8" name="object 8"/>
          <p:cNvSpPr txBox="1"/>
          <p:nvPr/>
        </p:nvSpPr>
        <p:spPr>
          <a:xfrm>
            <a:off x="761999" y="1878965"/>
            <a:ext cx="11582399" cy="3524042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160"/>
              </a:spcBef>
              <a:tabLst>
                <a:tab pos="10290175" algn="l"/>
              </a:tabLst>
            </a:pPr>
            <a:r>
              <a:rPr sz="2600" b="1" u="sng" spc="-270" dirty="0">
                <a:solidFill>
                  <a:srgbClr val="252525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 </a:t>
            </a:r>
            <a:r>
              <a:rPr sz="2600" b="1" u="sng" spc="195" dirty="0">
                <a:solidFill>
                  <a:srgbClr val="252525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ARTISTICO </a:t>
            </a:r>
            <a:r>
              <a:rPr sz="2600" b="1" u="sng" spc="175" dirty="0">
                <a:solidFill>
                  <a:srgbClr val="252525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VISIVO</a:t>
            </a:r>
            <a:r>
              <a:rPr sz="2600" b="1" u="sng" dirty="0">
                <a:solidFill>
                  <a:srgbClr val="252525"/>
                </a:solidFill>
                <a:uFill>
                  <a:solidFill>
                    <a:srgbClr val="83992A"/>
                  </a:solidFill>
                </a:uFill>
                <a:latin typeface="Cambria"/>
                <a:cs typeface="Cambria"/>
              </a:rPr>
              <a:t>	</a:t>
            </a:r>
            <a:endParaRPr sz="2600" dirty="0">
              <a:latin typeface="Cambria"/>
              <a:cs typeface="Cambria"/>
            </a:endParaRPr>
          </a:p>
          <a:p>
            <a:pPr marL="12700" marR="5190490" indent="219075">
              <a:lnSpc>
                <a:spcPct val="99600"/>
              </a:lnSpc>
              <a:spcBef>
                <a:spcPts val="1045"/>
              </a:spcBef>
              <a:buFont typeface="Times New Roman"/>
              <a:buAutoNum type="arabicPlain"/>
              <a:tabLst>
                <a:tab pos="231775" algn="l"/>
              </a:tabLst>
            </a:pPr>
            <a:r>
              <a:rPr lang="it-IT" sz="2000" spc="-19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lang="it-IT" sz="2000" spc="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b="1" noProof="0" dirty="0">
                <a:solidFill>
                  <a:srgbClr val="7E7E7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conoscenza</a:t>
            </a:r>
            <a:r>
              <a:rPr lang="it-IT" sz="2000" b="1" spc="-15" noProof="0" dirty="0">
                <a:solidFill>
                  <a:srgbClr val="7E7E7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della</a:t>
            </a:r>
            <a:r>
              <a:rPr lang="it-IT" sz="2000" spc="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1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storia</a:t>
            </a:r>
            <a:r>
              <a:rPr lang="it-IT" sz="2000" spc="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dell’arte</a:t>
            </a:r>
            <a:r>
              <a:rPr lang="it-IT" sz="2000" spc="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37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</a:t>
            </a:r>
            <a:r>
              <a:rPr lang="it-IT" sz="2000" spc="-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 </a:t>
            </a:r>
            <a:r>
              <a:rPr lang="it-IT" sz="2000" spc="-22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pratica</a:t>
            </a:r>
            <a:r>
              <a:rPr lang="it-IT" sz="2000" spc="4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della</a:t>
            </a:r>
            <a:r>
              <a:rPr lang="it-IT" sz="2000" spc="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4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pittura,</a:t>
            </a:r>
            <a:r>
              <a:rPr lang="it-IT" sz="2000" spc="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</a:p>
          <a:p>
            <a:pPr marL="12700" marR="5190490">
              <a:lnSpc>
                <a:spcPct val="99600"/>
              </a:lnSpc>
              <a:spcBef>
                <a:spcPts val="1045"/>
              </a:spcBef>
              <a:tabLst>
                <a:tab pos="231775" algn="l"/>
              </a:tabLst>
            </a:pPr>
            <a:r>
              <a:rPr lang="it-IT" sz="2000" spc="-2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della</a:t>
            </a:r>
            <a:r>
              <a:rPr lang="it-IT" sz="2000" spc="4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04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scultura,</a:t>
            </a:r>
            <a:r>
              <a:rPr lang="it-IT" sz="2000" spc="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della</a:t>
            </a:r>
            <a:r>
              <a:rPr lang="it-IT" sz="2000" spc="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0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grafica, </a:t>
            </a:r>
            <a:r>
              <a:rPr lang="it-IT" sz="2000" spc="-254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delle</a:t>
            </a:r>
            <a:r>
              <a:rPr lang="it-IT" sz="2000" spc="6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arti</a:t>
            </a:r>
            <a:r>
              <a:rPr lang="it-IT" sz="2000" spc="-1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decorative,</a:t>
            </a:r>
            <a:r>
              <a:rPr lang="it-IT" sz="2000" spc="2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54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</a:t>
            </a:r>
            <a:r>
              <a:rPr lang="it-IT" sz="2000" spc="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6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design</a:t>
            </a:r>
            <a:r>
              <a:rPr lang="it-IT" sz="2000" spc="4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</a:p>
          <a:p>
            <a:pPr marL="12700" marR="5190490">
              <a:lnSpc>
                <a:spcPct val="99600"/>
              </a:lnSpc>
              <a:spcBef>
                <a:spcPts val="1045"/>
              </a:spcBef>
              <a:tabLst>
                <a:tab pos="231775" algn="l"/>
              </a:tabLst>
            </a:pPr>
            <a:r>
              <a:rPr lang="it-IT" sz="2000" spc="-3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o</a:t>
            </a:r>
            <a:r>
              <a:rPr lang="it-IT" sz="2000" spc="-1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di</a:t>
            </a:r>
            <a:r>
              <a:rPr lang="it-IT" sz="2000" spc="7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04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altre</a:t>
            </a:r>
            <a:r>
              <a:rPr lang="it-IT" sz="2000" spc="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8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forme  </a:t>
            </a:r>
            <a:r>
              <a:rPr lang="it-IT" sz="2000" spc="-2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espressive,</a:t>
            </a:r>
            <a:r>
              <a:rPr lang="it-IT" sz="2000" spc="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9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anche</a:t>
            </a:r>
            <a:r>
              <a:rPr lang="it-IT" sz="2000" spc="10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30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connesse</a:t>
            </a:r>
            <a:r>
              <a:rPr lang="it-IT" sz="2000" spc="3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32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</a:t>
            </a:r>
            <a:r>
              <a:rPr lang="it-IT" sz="2000" spc="7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1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l’artigianato</a:t>
            </a:r>
            <a:r>
              <a:rPr lang="it-IT" sz="2000" spc="3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6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artistico </a:t>
            </a:r>
          </a:p>
          <a:p>
            <a:pPr marL="12700" marR="5190490">
              <a:lnSpc>
                <a:spcPct val="99600"/>
              </a:lnSpc>
              <a:spcBef>
                <a:spcPts val="1045"/>
              </a:spcBef>
              <a:tabLst>
                <a:tab pos="231775" algn="l"/>
              </a:tabLst>
            </a:pPr>
            <a:r>
              <a:rPr lang="it-IT" sz="2000" spc="-37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</a:t>
            </a:r>
            <a:r>
              <a:rPr lang="it-IT" sz="2000" spc="-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32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</a:t>
            </a:r>
            <a:r>
              <a:rPr lang="it-IT" sz="2000" spc="4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54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le</a:t>
            </a:r>
            <a:r>
              <a:rPr lang="it-IT" sz="200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8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produzioni</a:t>
            </a:r>
            <a:r>
              <a:rPr lang="it-IT" sz="2000" spc="-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creative</a:t>
            </a:r>
            <a:r>
              <a:rPr lang="it-IT" sz="2000" spc="7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9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italiane</a:t>
            </a:r>
            <a:r>
              <a:rPr lang="it-IT" sz="2000" spc="-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6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di</a:t>
            </a:r>
            <a:r>
              <a:rPr lang="it-IT" sz="2000" spc="7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b="1" spc="-10" noProof="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qualità</a:t>
            </a:r>
            <a:endParaRPr lang="it-IT" sz="2000" b="1" noProof="0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75"/>
              </a:spcBef>
              <a:buClr>
                <a:srgbClr val="252525"/>
              </a:buClr>
              <a:buFont typeface="Times New Roman"/>
              <a:buAutoNum type="arabicPlain"/>
            </a:pPr>
            <a:endParaRPr lang="it-IT" sz="2000" noProof="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 marL="231775" indent="-219075">
              <a:lnSpc>
                <a:spcPct val="100000"/>
              </a:lnSpc>
              <a:buFont typeface="Times New Roman"/>
              <a:buAutoNum type="arabicPlain"/>
              <a:tabLst>
                <a:tab pos="231775" algn="l"/>
              </a:tabLst>
            </a:pPr>
            <a:r>
              <a:rPr lang="it-IT" sz="2000" spc="-19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la</a:t>
            </a:r>
            <a:r>
              <a:rPr lang="it-IT" sz="2000" spc="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b="1" spc="-25" noProof="0" dirty="0">
                <a:solidFill>
                  <a:srgbClr val="7E7E7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fruizione</a:t>
            </a:r>
            <a:r>
              <a:rPr lang="it-IT" sz="2000" b="1" spc="-40" noProof="0" dirty="0">
                <a:solidFill>
                  <a:srgbClr val="7E7E7E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8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consapevole</a:t>
            </a:r>
            <a:r>
              <a:rPr lang="it-IT" sz="2000" spc="-1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24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delle</a:t>
            </a:r>
            <a:r>
              <a:rPr lang="it-IT" sz="2000" spc="-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14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espressioni</a:t>
            </a:r>
            <a:endParaRPr lang="it-IT" sz="2000" noProof="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it-IT" sz="2000" spc="-21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artistiche</a:t>
            </a:r>
            <a:r>
              <a:rPr lang="it-IT" sz="2000" spc="2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375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e</a:t>
            </a:r>
            <a:r>
              <a:rPr lang="it-IT" sz="2000" spc="10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 </a:t>
            </a:r>
            <a:r>
              <a:rPr lang="it-IT" sz="2000" spc="-50" noProof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/>
              </a:rPr>
              <a:t>visive</a:t>
            </a:r>
            <a:endParaRPr lang="it-IT" sz="2000" noProof="0" dirty="0">
              <a:latin typeface="Cambria" panose="02040503050406030204" pitchFamily="18" charset="0"/>
              <a:ea typeface="Cambria" panose="02040503050406030204" pitchFamily="18" charset="0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77000" y="0"/>
            <a:ext cx="5715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50" y="476249"/>
              <a:ext cx="11277600" cy="60769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9600" y="609600"/>
              <a:ext cx="10972800" cy="5638800"/>
            </a:xfrm>
            <a:custGeom>
              <a:avLst/>
              <a:gdLst/>
              <a:ahLst/>
              <a:cxnLst/>
              <a:rect l="l" t="t" r="r" b="b"/>
              <a:pathLst>
                <a:path w="10972800" h="5638800">
                  <a:moveTo>
                    <a:pt x="0" y="5638800"/>
                  </a:moveTo>
                  <a:lnTo>
                    <a:pt x="10972800" y="5638800"/>
                  </a:lnTo>
                  <a:lnTo>
                    <a:pt x="109728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152775"/>
              <a:ext cx="761999" cy="609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9525" y="3152775"/>
              <a:ext cx="752475" cy="609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0175" y="2419350"/>
              <a:ext cx="9407525" cy="0"/>
            </a:xfrm>
            <a:custGeom>
              <a:avLst/>
              <a:gdLst/>
              <a:ahLst/>
              <a:cxnLst/>
              <a:rect l="l" t="t" r="r" b="b"/>
              <a:pathLst>
                <a:path w="9407525">
                  <a:moveTo>
                    <a:pt x="0" y="0"/>
                  </a:moveTo>
                  <a:lnTo>
                    <a:pt x="9407271" y="0"/>
                  </a:lnTo>
                </a:path>
              </a:pathLst>
            </a:custGeom>
            <a:ln w="15875">
              <a:solidFill>
                <a:srgbClr val="8399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5410199" cy="68579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73594" y="525780"/>
            <a:ext cx="3358515" cy="1242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90" dirty="0"/>
              <a:t>I</a:t>
            </a:r>
            <a:r>
              <a:rPr sz="3950" spc="100" dirty="0"/>
              <a:t> </a:t>
            </a:r>
            <a:r>
              <a:rPr sz="3950" dirty="0"/>
              <a:t>TEMI</a:t>
            </a:r>
            <a:r>
              <a:rPr sz="3950" spc="90" dirty="0"/>
              <a:t> </a:t>
            </a:r>
            <a:r>
              <a:rPr sz="3950" spc="-10" dirty="0"/>
              <a:t>DELLA</a:t>
            </a:r>
            <a:endParaRPr sz="3950"/>
          </a:p>
          <a:p>
            <a:pPr marL="172720">
              <a:lnSpc>
                <a:spcPct val="100000"/>
              </a:lnSpc>
              <a:spcBef>
                <a:spcPts val="65"/>
              </a:spcBef>
            </a:pPr>
            <a:r>
              <a:rPr sz="3950" spc="35" dirty="0"/>
              <a:t>C</a:t>
            </a:r>
            <a:r>
              <a:rPr sz="3950" spc="10" dirty="0"/>
              <a:t>RE</a:t>
            </a:r>
            <a:r>
              <a:rPr sz="3950" spc="-50" dirty="0"/>
              <a:t>A</a:t>
            </a:r>
            <a:r>
              <a:rPr sz="3950" spc="40" dirty="0"/>
              <a:t>T</a:t>
            </a:r>
            <a:r>
              <a:rPr sz="3950" spc="-40" dirty="0"/>
              <a:t>I</a:t>
            </a:r>
            <a:r>
              <a:rPr sz="3950" spc="95" dirty="0"/>
              <a:t>V</a:t>
            </a:r>
            <a:r>
              <a:rPr sz="3950" spc="-40" dirty="0"/>
              <a:t>I</a:t>
            </a:r>
            <a:r>
              <a:rPr sz="3950" spc="-25" dirty="0"/>
              <a:t>T</a:t>
            </a:r>
            <a:r>
              <a:rPr sz="3950" spc="-455" dirty="0"/>
              <a:t>A</a:t>
            </a:r>
            <a:r>
              <a:rPr sz="3950" spc="20" dirty="0"/>
              <a:t>’</a:t>
            </a:r>
            <a:endParaRPr sz="3950"/>
          </a:p>
        </p:txBody>
      </p:sp>
      <p:sp>
        <p:nvSpPr>
          <p:cNvPr id="10" name="object 10"/>
          <p:cNvSpPr txBox="1">
            <a:spLocks noGrp="1"/>
          </p:cNvSpPr>
          <p:nvPr>
            <p:ph idx="1"/>
          </p:nvPr>
        </p:nvSpPr>
        <p:spPr>
          <a:xfrm>
            <a:off x="5505450" y="1901826"/>
            <a:ext cx="5353048" cy="343055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220345" indent="0" algn="ctr">
              <a:lnSpc>
                <a:spcPct val="100000"/>
              </a:lnSpc>
              <a:spcBef>
                <a:spcPts val="1270"/>
              </a:spcBef>
              <a:buNone/>
            </a:pPr>
            <a:r>
              <a:rPr b="1" spc="204" dirty="0">
                <a:solidFill>
                  <a:srgbClr val="FF0000"/>
                </a:solidFill>
              </a:rPr>
              <a:t>LINGUISTICO</a:t>
            </a:r>
            <a:r>
              <a:rPr b="1" spc="254" dirty="0">
                <a:solidFill>
                  <a:srgbClr val="FF0000"/>
                </a:solidFill>
              </a:rPr>
              <a:t> </a:t>
            </a:r>
            <a:r>
              <a:rPr b="1" spc="160" dirty="0">
                <a:solidFill>
                  <a:srgbClr val="FF0000"/>
                </a:solidFill>
              </a:rPr>
              <a:t>CREATIVO</a:t>
            </a:r>
          </a:p>
          <a:p>
            <a:pPr marL="0" marR="5080" indent="0">
              <a:lnSpc>
                <a:spcPct val="101899"/>
              </a:lnSpc>
              <a:spcBef>
                <a:spcPts val="1125"/>
              </a:spcBef>
              <a:buNone/>
            </a:pP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1</a:t>
            </a:r>
            <a:r>
              <a:rPr lang="it-IT"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</a:t>
            </a:r>
            <a:r>
              <a:rPr sz="2000" b="0" spc="5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rafforzamento</a:t>
            </a:r>
            <a:r>
              <a:rPr sz="2000" spc="11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delle</a:t>
            </a:r>
            <a:r>
              <a:rPr sz="2000" b="0" spc="11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competenze</a:t>
            </a:r>
            <a:r>
              <a:rPr sz="2000" b="0" spc="3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</a:t>
            </a:r>
            <a:r>
              <a:rPr sz="2000" b="0" spc="-1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ogico-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linguistiche</a:t>
            </a:r>
            <a:r>
              <a:rPr sz="2000" b="0" spc="6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2000" b="0" spc="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argomentative</a:t>
            </a:r>
            <a:r>
              <a:rPr sz="2000" b="0" spc="8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sz="2000" b="0" spc="9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conoscenza</a:t>
            </a:r>
          </a:p>
          <a:p>
            <a:pPr>
              <a:lnSpc>
                <a:spcPct val="100000"/>
              </a:lnSpc>
              <a:spcBef>
                <a:spcPts val="2235"/>
              </a:spcBef>
            </a:pPr>
            <a:endParaRPr sz="2000" b="0" spc="-10" dirty="0">
              <a:solidFill>
                <a:srgbClr val="252525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73025" indent="0">
              <a:lnSpc>
                <a:spcPct val="102600"/>
              </a:lnSpc>
              <a:buNone/>
            </a:pP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sz="2000" b="0" spc="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</a:t>
            </a:r>
            <a:r>
              <a:rPr sz="2000" b="0" spc="4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pratica</a:t>
            </a:r>
            <a:r>
              <a:rPr sz="2000" spc="12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della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scrittura</a:t>
            </a:r>
            <a:r>
              <a:rPr sz="2000" b="0" spc="15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creativa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sz="2000" b="0" spc="6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della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poesia</a:t>
            </a:r>
            <a:r>
              <a:rPr sz="2000" b="0" spc="8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2000" b="0" spc="1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2000" b="0" spc="114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altre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forme</a:t>
            </a:r>
            <a:r>
              <a:rPr sz="2000" b="0" spc="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simili</a:t>
            </a:r>
            <a:r>
              <a:rPr sz="2000" b="0" spc="3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2000" b="0" spc="4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espressione,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della</a:t>
            </a:r>
            <a:r>
              <a:rPr sz="2000" b="0" spc="7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lingua</a:t>
            </a:r>
            <a:r>
              <a:rPr sz="2000" b="0" spc="8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italiana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sz="2000" b="0" spc="5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delle</a:t>
            </a:r>
            <a:r>
              <a:rPr sz="2000" b="0" spc="8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sue</a:t>
            </a:r>
            <a:r>
              <a:rPr sz="2000" b="0" spc="105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1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radici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classiche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sz="2000" b="0" spc="6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delle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lingue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2000" b="0" spc="10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dei</a:t>
            </a:r>
            <a:r>
              <a:rPr sz="2000" b="0" spc="6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dialetti</a:t>
            </a:r>
            <a:r>
              <a:rPr sz="2000" b="0" spc="35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parlati</a:t>
            </a:r>
            <a:r>
              <a:rPr sz="2000" b="0" spc="12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2000" b="0" spc="-25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</a:t>
            </a:r>
            <a:r>
              <a:rPr sz="2000" b="0" spc="-1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Italia</a:t>
            </a:r>
            <a:r>
              <a:rPr sz="2000" b="0" spc="-10" dirty="0">
                <a:solidFill>
                  <a:srgbClr val="252525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40715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90" dirty="0"/>
              <a:t> </a:t>
            </a:r>
            <a:r>
              <a:rPr spc="215" dirty="0"/>
              <a:t>E</a:t>
            </a:r>
            <a:r>
              <a:rPr spc="-10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75" dirty="0"/>
              <a:t> </a:t>
            </a:r>
            <a:r>
              <a:rPr dirty="0"/>
              <a:t>PdA</a:t>
            </a:r>
            <a:r>
              <a:rPr spc="-65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-50" dirty="0"/>
              <a:t>A</a:t>
            </a:r>
          </a:p>
        </p:txBody>
      </p:sp>
      <p:sp>
        <p:nvSpPr>
          <p:cNvPr id="4" name="object 4"/>
          <p:cNvSpPr/>
          <p:nvPr/>
        </p:nvSpPr>
        <p:spPr>
          <a:xfrm>
            <a:off x="1386839" y="4412360"/>
            <a:ext cx="646430" cy="209550"/>
          </a:xfrm>
          <a:custGeom>
            <a:avLst/>
            <a:gdLst/>
            <a:ahLst/>
            <a:cxnLst/>
            <a:rect l="l" t="t" r="r" b="b"/>
            <a:pathLst>
              <a:path w="646430" h="209550">
                <a:moveTo>
                  <a:pt x="646112" y="0"/>
                </a:moveTo>
                <a:lnTo>
                  <a:pt x="0" y="0"/>
                </a:lnTo>
                <a:lnTo>
                  <a:pt x="0" y="209550"/>
                </a:lnTo>
                <a:lnTo>
                  <a:pt x="646112" y="209550"/>
                </a:lnTo>
                <a:lnTo>
                  <a:pt x="6461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87140" y="4412360"/>
            <a:ext cx="4087495" cy="209550"/>
          </a:xfrm>
          <a:custGeom>
            <a:avLst/>
            <a:gdLst/>
            <a:ahLst/>
            <a:cxnLst/>
            <a:rect l="l" t="t" r="r" b="b"/>
            <a:pathLst>
              <a:path w="4087495" h="209550">
                <a:moveTo>
                  <a:pt x="4087494" y="0"/>
                </a:moveTo>
                <a:lnTo>
                  <a:pt x="0" y="0"/>
                </a:lnTo>
                <a:lnTo>
                  <a:pt x="0" y="209550"/>
                </a:lnTo>
                <a:lnTo>
                  <a:pt x="4087494" y="209550"/>
                </a:lnTo>
                <a:lnTo>
                  <a:pt x="408749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55415" y="4993385"/>
            <a:ext cx="646430" cy="228600"/>
          </a:xfrm>
          <a:custGeom>
            <a:avLst/>
            <a:gdLst/>
            <a:ahLst/>
            <a:cxnLst/>
            <a:rect l="l" t="t" r="r" b="b"/>
            <a:pathLst>
              <a:path w="646429" h="228600">
                <a:moveTo>
                  <a:pt x="646112" y="0"/>
                </a:moveTo>
                <a:lnTo>
                  <a:pt x="0" y="0"/>
                </a:lnTo>
                <a:lnTo>
                  <a:pt x="0" y="228600"/>
                </a:lnTo>
                <a:lnTo>
                  <a:pt x="646112" y="228600"/>
                </a:lnTo>
                <a:lnTo>
                  <a:pt x="6461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75028" y="2468879"/>
            <a:ext cx="810450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85420" indent="285750">
              <a:lnSpc>
                <a:spcPct val="133500"/>
              </a:lnSpc>
              <a:spcBef>
                <a:spcPts val="10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sostegno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alle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istituzioni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scolastiche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alle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reti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scuole,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realizzare</a:t>
            </a:r>
            <a:r>
              <a:rPr sz="1500" i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un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modello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organizzativo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flessibile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innovativo,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quale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laboratorio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permanente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conoscenza,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pratica,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ricerca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sperimentazione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sapere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artistico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dell'espressione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creativa.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0"/>
              </a:spcBef>
              <a:buClr>
                <a:srgbClr val="83992A"/>
              </a:buClr>
              <a:buFont typeface="Arial MT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specifiche:</a:t>
            </a:r>
            <a:endParaRPr sz="1500">
              <a:latin typeface="Times New Roman"/>
              <a:cs typeface="Times New Roman"/>
            </a:endParaRPr>
          </a:p>
          <a:p>
            <a:pPr marL="12700" marR="5080" indent="285750">
              <a:lnSpc>
                <a:spcPct val="133500"/>
              </a:lnSpc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a)</a:t>
            </a:r>
            <a:r>
              <a:rPr sz="1500" i="1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500" i="1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gestione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aggiornamento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“Portale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5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arti”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sui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«temi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creatività»,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con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INDIRE,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finalizzato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selezione,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condivisione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diffusione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buone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pratiche;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5"/>
              </a:spcBef>
              <a:buClr>
                <a:srgbClr val="83992A"/>
              </a:buClr>
              <a:buFont typeface="Arial MT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Calibri"/>
                <a:cs typeface="Calibri"/>
              </a:rPr>
              <a:t>a)</a:t>
            </a:r>
            <a:r>
              <a:rPr sz="1500" i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52525"/>
                </a:solidFill>
                <a:latin typeface="Calibri"/>
                <a:cs typeface="Calibri"/>
              </a:rPr>
              <a:t>2</a:t>
            </a:r>
            <a:r>
              <a:rPr sz="1500" i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realizzazione,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parte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INDIRE,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Calibri"/>
                <a:cs typeface="Calibri"/>
              </a:rPr>
              <a:t>u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na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rilevazione</a:t>
            </a:r>
            <a:r>
              <a:rPr sz="15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condotta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fine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triennio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volta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6839" y="5326760"/>
            <a:ext cx="2859405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635"/>
              </a:lnSpc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individuare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principali</a:t>
            </a:r>
            <a:r>
              <a:rPr sz="15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punti</a:t>
            </a:r>
            <a:r>
              <a:rPr sz="15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forza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6339" y="5292788"/>
            <a:ext cx="312166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conseguiti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su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tutto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territorio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nazionale.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57860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85" dirty="0"/>
              <a:t> </a:t>
            </a:r>
            <a:r>
              <a:rPr spc="215" dirty="0"/>
              <a:t>E</a:t>
            </a:r>
            <a:r>
              <a:rPr spc="-90" dirty="0"/>
              <a:t> </a:t>
            </a:r>
            <a:r>
              <a:rPr spc="100" dirty="0"/>
              <a:t>AZIONI</a:t>
            </a:r>
            <a:r>
              <a:rPr spc="-40" dirty="0"/>
              <a:t> </a:t>
            </a:r>
            <a:r>
              <a:rPr spc="80" dirty="0"/>
              <a:t>DEL</a:t>
            </a:r>
            <a:r>
              <a:rPr spc="-85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-50" dirty="0"/>
              <a:t>B</a:t>
            </a:r>
          </a:p>
        </p:txBody>
      </p:sp>
      <p:sp>
        <p:nvSpPr>
          <p:cNvPr id="4" name="object 4"/>
          <p:cNvSpPr/>
          <p:nvPr/>
        </p:nvSpPr>
        <p:spPr>
          <a:xfrm>
            <a:off x="5049139" y="4031360"/>
            <a:ext cx="631825" cy="190500"/>
          </a:xfrm>
          <a:custGeom>
            <a:avLst/>
            <a:gdLst/>
            <a:ahLst/>
            <a:cxnLst/>
            <a:rect l="l" t="t" r="r" b="b"/>
            <a:pathLst>
              <a:path w="631825" h="190500">
                <a:moveTo>
                  <a:pt x="631825" y="0"/>
                </a:moveTo>
                <a:lnTo>
                  <a:pt x="0" y="0"/>
                </a:lnTo>
                <a:lnTo>
                  <a:pt x="0" y="190500"/>
                </a:lnTo>
                <a:lnTo>
                  <a:pt x="631825" y="190500"/>
                </a:lnTo>
                <a:lnTo>
                  <a:pt x="63182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5028" y="2476506"/>
            <a:ext cx="7606665" cy="146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0">
              <a:lnSpc>
                <a:spcPct val="134100"/>
              </a:lnSpc>
              <a:spcBef>
                <a:spcPts val="100"/>
              </a:spcBef>
              <a:buClr>
                <a:srgbClr val="83992A"/>
              </a:buClr>
              <a:buSzPct val="110714"/>
              <a:buFont typeface="Arial MT"/>
              <a:buChar char="•"/>
              <a:tabLst>
                <a:tab pos="298450" algn="l"/>
              </a:tabLst>
            </a:pP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supporto</a:t>
            </a:r>
            <a:r>
              <a:rPr sz="14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alla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diffusione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poli</a:t>
            </a:r>
            <a:r>
              <a:rPr sz="14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orientamento</a:t>
            </a:r>
            <a:r>
              <a:rPr sz="14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artistico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performativo,</a:t>
            </a:r>
            <a:r>
              <a:rPr sz="14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cui</a:t>
            </a:r>
            <a:r>
              <a:rPr sz="1400" i="1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al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decreto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Ministro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dell’istruzione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31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gennaio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2022,</a:t>
            </a:r>
            <a:r>
              <a:rPr sz="1400" i="1" spc="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n.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16,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nel primo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ciclo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 istruzione,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 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reti</a:t>
            </a:r>
            <a:r>
              <a:rPr sz="1400" i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 scuole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impegnate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nella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realizzazione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«temi</a:t>
            </a:r>
            <a:r>
              <a:rPr sz="14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della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creatività»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nel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secondo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ciclo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istruzione.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2490" y="4031360"/>
            <a:ext cx="614680" cy="1905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4445">
              <a:lnSpc>
                <a:spcPts val="1500"/>
              </a:lnSpc>
            </a:pP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referenti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5028" y="3996054"/>
            <a:ext cx="9284970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lr>
                <a:srgbClr val="83992A"/>
              </a:buClr>
              <a:buSzPct val="110714"/>
              <a:buFont typeface="Arial MT"/>
              <a:buChar char="•"/>
              <a:tabLst>
                <a:tab pos="298450" algn="l"/>
                <a:tab pos="5228590" algn="l"/>
              </a:tabLst>
            </a:pP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b)</a:t>
            </a:r>
            <a:r>
              <a:rPr sz="1400" i="1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400" i="1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individuazione,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presso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gli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Uffici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scolastici</a:t>
            </a:r>
            <a:r>
              <a:rPr sz="1400" spc="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regionali,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	per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l’attuazione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Piano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arti,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chiamati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interagire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5028" y="4157662"/>
            <a:ext cx="9211310" cy="117221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98450" marR="5080">
              <a:lnSpc>
                <a:spcPts val="1350"/>
              </a:lnSpc>
              <a:spcBef>
                <a:spcPts val="445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soggetti</a:t>
            </a:r>
            <a:r>
              <a:rPr sz="1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sistema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coordinato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 la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promozione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dei</a:t>
            </a:r>
            <a:r>
              <a:rPr sz="1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«temi</a:t>
            </a:r>
            <a:r>
              <a:rPr sz="1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400" spc="3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creatività»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presenti</a:t>
            </a:r>
            <a:r>
              <a:rPr sz="14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sul</a:t>
            </a:r>
            <a:r>
              <a:rPr sz="14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territorio,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favorire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collaborazioni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istituzioni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scolastiche,</a:t>
            </a:r>
            <a:r>
              <a:rPr sz="14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singole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rete,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avvalendosi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supporto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poli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orientamento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artistico 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e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performativo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4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primo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ciclo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d’istruzione;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14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Clr>
                <a:srgbClr val="83992A"/>
              </a:buClr>
              <a:buSzPct val="110714"/>
              <a:buFont typeface="Arial MT"/>
              <a:buChar char="•"/>
              <a:tabLst>
                <a:tab pos="298450" algn="l"/>
              </a:tabLst>
            </a:pP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b)</a:t>
            </a:r>
            <a:r>
              <a:rPr sz="1400" i="1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400" i="1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destinazione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alle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istituzioni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scolastiche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costituite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poli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ad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orientamento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artistico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performativo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misure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2589" y="5288660"/>
            <a:ext cx="773430" cy="2000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540"/>
              </a:lnSpc>
            </a:pP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finanziarie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66720" y="5254561"/>
            <a:ext cx="743712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lo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sviluppo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«temi</a:t>
            </a:r>
            <a:r>
              <a:rPr sz="1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creatività»,</a:t>
            </a:r>
            <a:r>
              <a:rPr sz="14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secondo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quanto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previsto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dal</a:t>
            </a:r>
            <a:r>
              <a:rPr sz="1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paragrafo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6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presente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decreto.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07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890"/>
              </a:spcBef>
            </a:pPr>
            <a:r>
              <a:rPr spc="-85" dirty="0"/>
              <a:t>MISURE </a:t>
            </a:r>
            <a:r>
              <a:rPr spc="215" dirty="0"/>
              <a:t>E</a:t>
            </a:r>
            <a:r>
              <a:rPr spc="-95" dirty="0"/>
              <a:t> </a:t>
            </a:r>
            <a:r>
              <a:rPr spc="95" dirty="0"/>
              <a:t>AZIONI</a:t>
            </a:r>
            <a:r>
              <a:rPr spc="-30" dirty="0"/>
              <a:t> </a:t>
            </a:r>
            <a:r>
              <a:rPr spc="80" dirty="0"/>
              <a:t>DEL</a:t>
            </a:r>
            <a:r>
              <a:rPr spc="-75" dirty="0"/>
              <a:t> </a:t>
            </a:r>
            <a:r>
              <a:rPr dirty="0"/>
              <a:t>PdA</a:t>
            </a:r>
            <a:r>
              <a:rPr spc="-55" dirty="0"/>
              <a:t> </a:t>
            </a:r>
            <a:r>
              <a:rPr dirty="0"/>
              <a:t>–</a:t>
            </a:r>
            <a:r>
              <a:rPr spc="-70" dirty="0"/>
              <a:t> </a:t>
            </a:r>
            <a:r>
              <a:rPr spc="-50" dirty="0"/>
              <a:t>C</a:t>
            </a:r>
          </a:p>
          <a:p>
            <a:pPr marL="10795" algn="ctr">
              <a:lnSpc>
                <a:spcPct val="100000"/>
              </a:lnSpc>
              <a:spcBef>
                <a:spcPts val="275"/>
              </a:spcBef>
            </a:pPr>
            <a:r>
              <a:rPr sz="1400" spc="-25" dirty="0"/>
              <a:t>azioni</a:t>
            </a:r>
            <a:r>
              <a:rPr sz="1400" spc="-40" dirty="0"/>
              <a:t> </a:t>
            </a:r>
            <a:r>
              <a:rPr sz="1400" spc="-45" dirty="0"/>
              <a:t>1-</a:t>
            </a:r>
            <a:r>
              <a:rPr sz="1400" spc="-50" dirty="0"/>
              <a:t>3</a:t>
            </a:r>
            <a:endParaRPr sz="1400"/>
          </a:p>
        </p:txBody>
      </p:sp>
      <p:sp>
        <p:nvSpPr>
          <p:cNvPr id="4" name="object 4"/>
          <p:cNvSpPr/>
          <p:nvPr/>
        </p:nvSpPr>
        <p:spPr>
          <a:xfrm>
            <a:off x="1672590" y="4107560"/>
            <a:ext cx="1256030" cy="390525"/>
          </a:xfrm>
          <a:custGeom>
            <a:avLst/>
            <a:gdLst/>
            <a:ahLst/>
            <a:cxnLst/>
            <a:rect l="l" t="t" r="r" b="b"/>
            <a:pathLst>
              <a:path w="1256030" h="390525">
                <a:moveTo>
                  <a:pt x="1255776" y="0"/>
                </a:moveTo>
                <a:lnTo>
                  <a:pt x="338201" y="0"/>
                </a:lnTo>
                <a:lnTo>
                  <a:pt x="338201" y="180975"/>
                </a:lnTo>
                <a:lnTo>
                  <a:pt x="0" y="180975"/>
                </a:lnTo>
                <a:lnTo>
                  <a:pt x="0" y="390525"/>
                </a:lnTo>
                <a:lnTo>
                  <a:pt x="442912" y="390525"/>
                </a:lnTo>
                <a:lnTo>
                  <a:pt x="442912" y="209550"/>
                </a:lnTo>
                <a:lnTo>
                  <a:pt x="490601" y="209550"/>
                </a:lnTo>
                <a:lnTo>
                  <a:pt x="490601" y="390525"/>
                </a:lnTo>
                <a:lnTo>
                  <a:pt x="1058926" y="390525"/>
                </a:lnTo>
                <a:lnTo>
                  <a:pt x="1058926" y="209550"/>
                </a:lnTo>
                <a:lnTo>
                  <a:pt x="1255776" y="209550"/>
                </a:lnTo>
                <a:lnTo>
                  <a:pt x="125577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5028" y="2468879"/>
            <a:ext cx="9265920" cy="2038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69365" indent="286385" algn="just">
              <a:lnSpc>
                <a:spcPct val="133500"/>
              </a:lnSpc>
              <a:spcBef>
                <a:spcPts val="10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085" algn="l"/>
              </a:tabLst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sviluppo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pratiche didattiche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dirette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favorire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l'apprendimento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tutte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 bambine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ed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bambini,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alunne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alunni,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studentesse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valorizzando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differenti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attitudini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ciascuno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anche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nel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riconoscimento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talenti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attraverso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una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didattica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orientativa.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0"/>
              </a:spcBef>
              <a:buClr>
                <a:srgbClr val="83992A"/>
              </a:buClr>
              <a:buFont typeface="Arial MT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500">
              <a:latin typeface="Times New Roman"/>
              <a:cs typeface="Times New Roman"/>
            </a:endParaRPr>
          </a:p>
          <a:p>
            <a:pPr marL="298450" marR="5080" indent="-286385">
              <a:lnSpc>
                <a:spcPct val="79300"/>
              </a:lnSpc>
              <a:spcBef>
                <a:spcPts val="97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500" i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costituzione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orchestre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gruppi</a:t>
            </a:r>
            <a:r>
              <a:rPr sz="1500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strumentali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vocali,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gruppi</a:t>
            </a:r>
            <a:r>
              <a:rPr sz="15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 danza,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gruppi per attività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artistiche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 area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visuale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digitale,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compagnie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teatro;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10791" y="4898135"/>
            <a:ext cx="193675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0"/>
              </a:lnSpc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percorsi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5028" y="4863528"/>
            <a:ext cx="91821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  <a:tab pos="257556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caratterizzati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dalla</a:t>
            </a:r>
            <a:r>
              <a:rPr sz="15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sinergia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diversi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linguaggi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artistico-performativi 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</a:t>
            </a:r>
            <a:r>
              <a:rPr sz="1500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metodologie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1160" y="5044757"/>
            <a:ext cx="519811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didattiche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innovative,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modalità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strumenti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digitali;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5028" y="5321363"/>
            <a:ext cx="607060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10791" y="5383949"/>
            <a:ext cx="104648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5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81654" y="5349938"/>
            <a:ext cx="771144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iniziative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pratiche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didattiche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volte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favorire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l’uso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forme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espressive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poetiche</a:t>
            </a:r>
            <a:r>
              <a:rPr sz="1500" spc="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narrative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1160" y="5531167"/>
            <a:ext cx="144907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lingua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straniera;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07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890"/>
              </a:spcBef>
            </a:pPr>
            <a:r>
              <a:rPr spc="-85" dirty="0"/>
              <a:t>MISURE </a:t>
            </a:r>
            <a:r>
              <a:rPr spc="215" dirty="0"/>
              <a:t>E</a:t>
            </a:r>
            <a:r>
              <a:rPr spc="-95" dirty="0"/>
              <a:t> </a:t>
            </a:r>
            <a:r>
              <a:rPr spc="95" dirty="0"/>
              <a:t>AZIONI</a:t>
            </a:r>
            <a:r>
              <a:rPr spc="-30" dirty="0"/>
              <a:t> </a:t>
            </a:r>
            <a:r>
              <a:rPr spc="80" dirty="0"/>
              <a:t>DEL</a:t>
            </a:r>
            <a:r>
              <a:rPr spc="-75" dirty="0"/>
              <a:t> </a:t>
            </a:r>
            <a:r>
              <a:rPr dirty="0"/>
              <a:t>PdA</a:t>
            </a:r>
            <a:r>
              <a:rPr spc="-55" dirty="0"/>
              <a:t> </a:t>
            </a:r>
            <a:r>
              <a:rPr dirty="0"/>
              <a:t>–</a:t>
            </a:r>
            <a:r>
              <a:rPr spc="-70" dirty="0"/>
              <a:t> </a:t>
            </a:r>
            <a:r>
              <a:rPr spc="-50" dirty="0"/>
              <a:t>C</a:t>
            </a:r>
          </a:p>
          <a:p>
            <a:pPr marL="10795" algn="ctr">
              <a:lnSpc>
                <a:spcPct val="100000"/>
              </a:lnSpc>
              <a:spcBef>
                <a:spcPts val="275"/>
              </a:spcBef>
            </a:pPr>
            <a:r>
              <a:rPr sz="1400" spc="-25" dirty="0"/>
              <a:t>azioni</a:t>
            </a:r>
            <a:r>
              <a:rPr sz="1400" spc="-40" dirty="0"/>
              <a:t> </a:t>
            </a:r>
            <a:r>
              <a:rPr sz="1400" spc="-45" dirty="0"/>
              <a:t>4-</a:t>
            </a:r>
            <a:r>
              <a:rPr sz="1400" spc="-50" dirty="0"/>
              <a:t>5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1375028" y="2468879"/>
            <a:ext cx="8001000" cy="1247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86385" algn="just">
              <a:lnSpc>
                <a:spcPct val="133500"/>
              </a:lnSpc>
              <a:spcBef>
                <a:spcPts val="10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9085" algn="l"/>
              </a:tabLst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sviluppo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pratiche didattiche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dirette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favorire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l'apprendimento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tutte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 bambine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ed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bambini,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alunne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alunni,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studentesse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valorizzando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differenti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attitudini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ciascuno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anche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nel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riconoscimento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talenti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attraverso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una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didattica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orientativa.</a:t>
            </a:r>
            <a:endParaRPr sz="15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5028" y="3738181"/>
            <a:ext cx="606425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10791" y="3802760"/>
            <a:ext cx="104648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2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81654" y="3767073"/>
            <a:ext cx="76727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percorsi,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esperienze,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materiali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indirizzati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comprensione,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diffusione,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valorizzazione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fruizione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1160" y="3947731"/>
            <a:ext cx="8951595" cy="43624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ct val="79300"/>
              </a:lnSpc>
              <a:spcBef>
                <a:spcPts val="475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consapevole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patrimonio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cultura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le,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realizzazione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mostre,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concerti,</a:t>
            </a:r>
            <a:r>
              <a:rPr sz="1500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performanc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eventuale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cooperazione</a:t>
            </a:r>
            <a:r>
              <a:rPr sz="15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Festival,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Premi,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Rassegne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culturali,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nonché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modalità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strumenti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innovativi;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5028" y="4711128"/>
            <a:ext cx="607060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10791" y="4774310"/>
            <a:ext cx="113030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5729" y="4739703"/>
            <a:ext cx="63138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musei,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siti,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istituti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luoghi della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cultura,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archivi,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biblioteche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soprintendenze;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0791" y="5383949"/>
            <a:ext cx="1000125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5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realizzazione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5028" y="5349938"/>
            <a:ext cx="905573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  <a:tab pos="1685289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500" i="1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6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esperienze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performative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visive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audiovisive</a:t>
            </a:r>
            <a:r>
              <a:rPr sz="15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integrino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linguaggi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artistici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tecnologici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61160" y="5531167"/>
            <a:ext cx="336740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conoscenze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storiche,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filosofiche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letterarie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075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890"/>
              </a:spcBef>
            </a:pPr>
            <a:r>
              <a:rPr spc="-85" dirty="0"/>
              <a:t>MISURE </a:t>
            </a:r>
            <a:r>
              <a:rPr spc="215" dirty="0"/>
              <a:t>E</a:t>
            </a:r>
            <a:r>
              <a:rPr spc="-95" dirty="0"/>
              <a:t> </a:t>
            </a:r>
            <a:r>
              <a:rPr spc="95" dirty="0"/>
              <a:t>AZIONI</a:t>
            </a:r>
            <a:r>
              <a:rPr spc="-30" dirty="0"/>
              <a:t> </a:t>
            </a:r>
            <a:r>
              <a:rPr spc="80" dirty="0"/>
              <a:t>DEL</a:t>
            </a:r>
            <a:r>
              <a:rPr spc="-75" dirty="0"/>
              <a:t> </a:t>
            </a:r>
            <a:r>
              <a:rPr dirty="0"/>
              <a:t>PdA</a:t>
            </a:r>
            <a:r>
              <a:rPr spc="-55" dirty="0"/>
              <a:t> </a:t>
            </a:r>
            <a:r>
              <a:rPr dirty="0"/>
              <a:t>–</a:t>
            </a:r>
            <a:r>
              <a:rPr spc="-70" dirty="0"/>
              <a:t> </a:t>
            </a:r>
            <a:r>
              <a:rPr spc="-50" dirty="0"/>
              <a:t>C</a:t>
            </a:r>
          </a:p>
          <a:p>
            <a:pPr marL="10795" algn="ctr">
              <a:lnSpc>
                <a:spcPct val="100000"/>
              </a:lnSpc>
              <a:spcBef>
                <a:spcPts val="275"/>
              </a:spcBef>
            </a:pPr>
            <a:r>
              <a:rPr sz="1400" spc="-25" dirty="0"/>
              <a:t>azioni</a:t>
            </a:r>
            <a:r>
              <a:rPr sz="1400" spc="-40" dirty="0"/>
              <a:t> </a:t>
            </a:r>
            <a:r>
              <a:rPr sz="1400" spc="-45" dirty="0"/>
              <a:t>7-</a:t>
            </a:r>
            <a:r>
              <a:rPr sz="1400" spc="-50" dirty="0"/>
              <a:t>8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1375028" y="2456624"/>
            <a:ext cx="9091295" cy="19615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 indent="285750">
              <a:lnSpc>
                <a:spcPct val="149100"/>
              </a:lnSpc>
              <a:spcBef>
                <a:spcPts val="13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8450" algn="l"/>
              </a:tabLst>
            </a:pP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sviluppo</a:t>
            </a:r>
            <a:r>
              <a:rPr sz="17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7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pratiche</a:t>
            </a:r>
            <a:r>
              <a:rPr sz="17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didattiche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dirette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7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favorire</a:t>
            </a:r>
            <a:r>
              <a:rPr sz="17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l'apprendimento</a:t>
            </a:r>
            <a:r>
              <a:rPr sz="17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tutte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bambine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ed</a:t>
            </a:r>
            <a:r>
              <a:rPr sz="17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bambini,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7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alunne</a:t>
            </a:r>
            <a:r>
              <a:rPr sz="17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e gli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alunni,</a:t>
            </a:r>
            <a:r>
              <a:rPr sz="17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le studentesse e</a:t>
            </a:r>
            <a:r>
              <a:rPr sz="17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studenti,</a:t>
            </a:r>
            <a:r>
              <a:rPr sz="17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valorizzando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le</a:t>
            </a:r>
            <a:r>
              <a:rPr sz="17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differenti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attitudini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ciascuno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anche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nel</a:t>
            </a:r>
            <a:r>
              <a:rPr sz="17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riconoscimento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talenti</a:t>
            </a:r>
            <a:r>
              <a:rPr sz="17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attraverso</a:t>
            </a:r>
            <a:r>
              <a:rPr sz="17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una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dirty="0">
                <a:solidFill>
                  <a:srgbClr val="C00000"/>
                </a:solidFill>
                <a:latin typeface="Times New Roman"/>
                <a:cs typeface="Times New Roman"/>
              </a:rPr>
              <a:t>didattica</a:t>
            </a:r>
            <a:r>
              <a:rPr sz="17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7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orientativa.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7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5028" y="4491672"/>
            <a:ext cx="640080" cy="3232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50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8450" algn="l"/>
              </a:tabLst>
            </a:pPr>
            <a:r>
              <a:rPr sz="17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700" i="1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7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5241" y="4555235"/>
            <a:ext cx="1006475" cy="2381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875"/>
              </a:lnSpc>
            </a:pP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costruzione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92830" y="4520247"/>
            <a:ext cx="763714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di ambienti di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apprendimento,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anche </a:t>
            </a:r>
            <a:r>
              <a:rPr sz="1700" dirty="0">
                <a:solidFill>
                  <a:srgbClr val="C00000"/>
                </a:solidFill>
                <a:latin typeface="Times New Roman"/>
                <a:cs typeface="Times New Roman"/>
              </a:rPr>
              <a:t>digitali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volti a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favorire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creatività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l’espressione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1160" y="4777803"/>
            <a:ext cx="470217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emozioni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pensieri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7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molteplici</a:t>
            </a:r>
            <a:r>
              <a:rPr sz="17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linguaggi;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5241" y="5202935"/>
            <a:ext cx="1006475" cy="2381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875"/>
              </a:lnSpc>
            </a:pP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costruzione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5028" y="5168836"/>
            <a:ext cx="89020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lr>
                <a:srgbClr val="83992A"/>
              </a:buClr>
              <a:buSzPct val="114705"/>
              <a:buFont typeface="Arial MT"/>
              <a:buChar char="•"/>
              <a:tabLst>
                <a:tab pos="298450" algn="l"/>
                <a:tab pos="1730375" algn="l"/>
              </a:tabLst>
            </a:pPr>
            <a:r>
              <a:rPr sz="1700" i="1" dirty="0">
                <a:solidFill>
                  <a:srgbClr val="252525"/>
                </a:solidFill>
                <a:latin typeface="Times New Roman"/>
                <a:cs typeface="Times New Roman"/>
              </a:rPr>
              <a:t>c)</a:t>
            </a:r>
            <a:r>
              <a:rPr sz="1700" i="1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8</a:t>
            </a:r>
            <a:r>
              <a:rPr sz="17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di ambienti di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apprendimento,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anche </a:t>
            </a:r>
            <a:r>
              <a:rPr sz="1700" dirty="0">
                <a:solidFill>
                  <a:srgbClr val="C00000"/>
                </a:solidFill>
                <a:latin typeface="Times New Roman"/>
                <a:cs typeface="Times New Roman"/>
              </a:rPr>
              <a:t>digitali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volti a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favorire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7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comprensione</a:t>
            </a:r>
            <a:r>
              <a:rPr sz="17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61160" y="5426392"/>
            <a:ext cx="6425565" cy="288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connessioni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possibili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tra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linguaggi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scientifici</a:t>
            </a:r>
            <a:r>
              <a:rPr sz="17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7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quelli</a:t>
            </a:r>
            <a:r>
              <a:rPr sz="17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252525"/>
                </a:solidFill>
                <a:latin typeface="Times New Roman"/>
                <a:cs typeface="Times New Roman"/>
              </a:rPr>
              <a:t>creativo-</a:t>
            </a:r>
            <a:r>
              <a:rPr sz="1700" spc="-10" dirty="0">
                <a:solidFill>
                  <a:srgbClr val="252525"/>
                </a:solidFill>
                <a:latin typeface="Times New Roman"/>
                <a:cs typeface="Times New Roman"/>
              </a:rPr>
              <a:t>espressivi.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85" dirty="0"/>
              <a:t> </a:t>
            </a:r>
            <a:r>
              <a:rPr spc="215" dirty="0"/>
              <a:t>E</a:t>
            </a:r>
            <a:r>
              <a:rPr spc="-9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9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170" dirty="0"/>
              <a:t>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5028" y="2469451"/>
            <a:ext cx="7994015" cy="26485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43600"/>
              </a:lnSpc>
              <a:spcBef>
                <a:spcPts val="65"/>
              </a:spcBef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d)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promozione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da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parte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istituzioni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scolastiche,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reti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scuole,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poli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orientamento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artistico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performativo,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partenariati</a:t>
            </a:r>
            <a:r>
              <a:rPr sz="1500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soggetti del</a:t>
            </a:r>
            <a:r>
              <a:rPr sz="1500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Sistema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coordinato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la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promozione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-1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temi</a:t>
            </a:r>
            <a:r>
              <a:rPr sz="1500" i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della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creatività»,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la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co-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progettazione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sviluppo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temi</a:t>
            </a:r>
            <a:r>
              <a:rPr sz="1500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della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creatività»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per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la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condivisione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di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risorse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laboratoriali,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strumentali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professionali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anche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nell'ambito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accordi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quadro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preventivamente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stipulati</a:t>
            </a:r>
            <a:r>
              <a:rPr sz="15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dal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Ministero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dell'istruzione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5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merito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nonché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dal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Ministero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della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cultura,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concerto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il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Ministero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dell'istruzione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500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merito.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5028" y="5159311"/>
            <a:ext cx="616585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d)</a:t>
            </a:r>
            <a:r>
              <a:rPr sz="1500" i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1839" y="5221985"/>
            <a:ext cx="113030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5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76904" y="5187886"/>
            <a:ext cx="746950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tra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istituzioni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scolastiche,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costituite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reti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poli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(a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partire</a:t>
            </a:r>
            <a:r>
              <a:rPr sz="15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dall’a.s.2024/2025),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soggetti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1160" y="5397817"/>
            <a:ext cx="791337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sistema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coordinato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promozione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«temi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creatività»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cui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lettere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c),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e),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f),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g),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ed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i);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46430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85" dirty="0"/>
              <a:t> </a:t>
            </a:r>
            <a:r>
              <a:rPr spc="215" dirty="0"/>
              <a:t>E</a:t>
            </a:r>
            <a:r>
              <a:rPr spc="-9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9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165" dirty="0"/>
              <a:t>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5028" y="2482786"/>
            <a:ext cx="7383780" cy="139001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42800"/>
              </a:lnSpc>
              <a:spcBef>
                <a:spcPts val="55"/>
              </a:spcBef>
            </a:pP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e)</a:t>
            </a:r>
            <a:r>
              <a:rPr sz="1250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promozione</a:t>
            </a:r>
            <a:r>
              <a:rPr sz="1250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della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partecipazione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250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bambine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bambini,</a:t>
            </a:r>
            <a:r>
              <a:rPr sz="1250" i="1" spc="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250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alunne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degli</a:t>
            </a:r>
            <a:r>
              <a:rPr sz="1250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alunni</a:t>
            </a:r>
            <a:r>
              <a:rPr sz="1250" i="1" spc="1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25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studentesse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degli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percorsi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conoscenza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250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patrimonio</a:t>
            </a:r>
            <a:r>
              <a:rPr sz="1250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culturale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ambientale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dell’Italia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250" i="1" spc="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250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opere</a:t>
            </a:r>
            <a:r>
              <a:rPr sz="1250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di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ingegno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250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qualità</a:t>
            </a:r>
            <a:r>
              <a:rPr sz="1250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del</a:t>
            </a:r>
            <a:r>
              <a:rPr sz="1250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Made</a:t>
            </a:r>
            <a:r>
              <a:rPr sz="1250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dirty="0">
                <a:solidFill>
                  <a:srgbClr val="C00000"/>
                </a:solidFill>
                <a:latin typeface="Times New Roman"/>
                <a:cs typeface="Times New Roman"/>
              </a:rPr>
              <a:t>in</a:t>
            </a:r>
            <a:r>
              <a:rPr sz="1250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Italy.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250" spc="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66341" y="3955160"/>
            <a:ext cx="911225" cy="1809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420"/>
              </a:lnSpc>
            </a:pP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5028" y="3928681"/>
            <a:ext cx="916813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lr>
                <a:srgbClr val="83992A"/>
              </a:buClr>
              <a:buSzPct val="120000"/>
              <a:buFont typeface="Arial MT"/>
              <a:buChar char="•"/>
              <a:tabLst>
                <a:tab pos="298450" algn="l"/>
                <a:tab pos="1532890" algn="l"/>
              </a:tabLst>
            </a:pP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e)</a:t>
            </a:r>
            <a:r>
              <a:rPr sz="1250" i="1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percorsi</a:t>
            </a:r>
            <a:r>
              <a:rPr sz="1250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finalizzati</a:t>
            </a:r>
            <a:r>
              <a:rPr sz="125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favorire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conoscenza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comprensione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degli</a:t>
            </a:r>
            <a:r>
              <a:rPr sz="125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aspetti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più</a:t>
            </a:r>
            <a:r>
              <a:rPr sz="1250" spc="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significativi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250" spc="2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paesaggio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25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1160" y="4081462"/>
            <a:ext cx="908367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sonoro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250" spc="1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particolare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riferimento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25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valorizzazione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ed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25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tutela</a:t>
            </a:r>
            <a:r>
              <a:rPr sz="1250" spc="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250" spc="1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territorio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250" spc="10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biodiversità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25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un’ottica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sviluppo</a:t>
            </a:r>
            <a:r>
              <a:rPr sz="1250" spc="1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C00000"/>
                </a:solidFill>
                <a:latin typeface="Times New Roman"/>
                <a:cs typeface="Times New Roman"/>
              </a:rPr>
              <a:t>sostenibile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6341" y="4660010"/>
            <a:ext cx="760730" cy="1809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425"/>
              </a:lnSpc>
            </a:pP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costruzione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5028" y="4634547"/>
            <a:ext cx="935990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lr>
                <a:srgbClr val="83992A"/>
              </a:buClr>
              <a:buSzPct val="120000"/>
              <a:buFont typeface="Arial MT"/>
              <a:buChar char="•"/>
              <a:tabLst>
                <a:tab pos="298450" algn="l"/>
                <a:tab pos="1395095" algn="l"/>
              </a:tabLst>
            </a:pP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e)</a:t>
            </a:r>
            <a:r>
              <a:rPr sz="1250" i="1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25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percorsi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conoscenza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valorizzazione</a:t>
            </a:r>
            <a:r>
              <a:rPr sz="1250" spc="1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250" spc="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patrimonio</a:t>
            </a:r>
            <a:r>
              <a:rPr sz="1250" spc="11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culturale</a:t>
            </a:r>
            <a:r>
              <a:rPr sz="1250" spc="1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locale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250" spc="1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arti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tradizioni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popolari</a:t>
            </a:r>
            <a:r>
              <a:rPr sz="125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nonché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1160" y="4787201"/>
            <a:ext cx="3884295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tecniche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produzione</a:t>
            </a:r>
            <a:r>
              <a:rPr sz="1250" spc="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artigianale</a:t>
            </a:r>
            <a:r>
              <a:rPr sz="1250" spc="1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e/o</a:t>
            </a:r>
            <a:r>
              <a:rPr sz="1250" spc="1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enogastronomica;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5028" y="5311711"/>
            <a:ext cx="563880" cy="2546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50"/>
              </a:spcBef>
              <a:buClr>
                <a:srgbClr val="83992A"/>
              </a:buClr>
              <a:buSzPct val="120000"/>
              <a:buFont typeface="Arial MT"/>
              <a:buChar char="•"/>
              <a:tabLst>
                <a:tab pos="298450" algn="l"/>
              </a:tabLst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e)</a:t>
            </a:r>
            <a:r>
              <a:rPr sz="1250" spc="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50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6341" y="5364860"/>
            <a:ext cx="723900" cy="1809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425"/>
              </a:lnSpc>
            </a:pP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attivazione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0975" y="5340286"/>
            <a:ext cx="7433309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25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iniziative</a:t>
            </a:r>
            <a:r>
              <a:rPr sz="1250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volte</a:t>
            </a:r>
            <a:r>
              <a:rPr sz="1250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sz="1250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C00000"/>
                </a:solidFill>
                <a:latin typeface="Times New Roman"/>
                <a:cs typeface="Times New Roman"/>
              </a:rPr>
              <a:t>diffondere</a:t>
            </a:r>
            <a:r>
              <a:rPr sz="1250" spc="1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conoscenza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valorizzazione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eccellenze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italiane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nel</a:t>
            </a:r>
            <a:r>
              <a:rPr sz="1250" spc="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Paese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250" spc="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252525"/>
                </a:solidFill>
                <a:latin typeface="Times New Roman"/>
                <a:cs typeface="Times New Roman"/>
              </a:rPr>
              <a:t>nel</a:t>
            </a:r>
            <a:r>
              <a:rPr sz="1250" spc="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252525"/>
                </a:solidFill>
                <a:latin typeface="Times New Roman"/>
                <a:cs typeface="Times New Roman"/>
              </a:rPr>
              <a:t>mondo.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85" dirty="0"/>
              <a:t> </a:t>
            </a:r>
            <a:r>
              <a:rPr spc="215" dirty="0"/>
              <a:t>E</a:t>
            </a:r>
            <a:r>
              <a:rPr spc="-90" dirty="0"/>
              <a:t> </a:t>
            </a:r>
            <a:r>
              <a:rPr spc="100" dirty="0"/>
              <a:t>AZIONI</a:t>
            </a:r>
            <a:r>
              <a:rPr spc="-40" dirty="0"/>
              <a:t> </a:t>
            </a:r>
            <a:r>
              <a:rPr spc="80" dirty="0"/>
              <a:t>DEL</a:t>
            </a:r>
            <a:r>
              <a:rPr spc="-85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-50" dirty="0"/>
              <a:t>F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5028" y="2469451"/>
            <a:ext cx="7897495" cy="13328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43900"/>
              </a:lnSpc>
              <a:spcBef>
                <a:spcPts val="60"/>
              </a:spcBef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f)</a:t>
            </a:r>
            <a:r>
              <a:rPr sz="15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potenziamento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competenze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pratiche e</a:t>
            </a:r>
            <a:r>
              <a:rPr sz="15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storico-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critiche,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relative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 alla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musica,</a:t>
            </a:r>
            <a:r>
              <a:rPr sz="15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alle</a:t>
            </a:r>
            <a:r>
              <a:rPr sz="1500" i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arti,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al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patrimonio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culturale,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cinema,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alle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tecniche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media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produzione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diffusione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immagini</a:t>
            </a:r>
            <a:r>
              <a:rPr sz="15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suoni.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5028" y="3852481"/>
            <a:ext cx="568960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f)</a:t>
            </a:r>
            <a:r>
              <a:rPr sz="1500" i="1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79041" y="3917060"/>
            <a:ext cx="84455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2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attivazione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47975" y="3881056"/>
            <a:ext cx="75139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percorsi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laboratoriali,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interartistici,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 l’ideazione,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5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realizzazione</a:t>
            </a:r>
            <a:r>
              <a:rPr sz="15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messa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in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scena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61160" y="4081462"/>
            <a:ext cx="23272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opere</a:t>
            </a:r>
            <a:r>
              <a:rPr sz="1500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tradizione</a:t>
            </a:r>
            <a:r>
              <a:rPr sz="15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originali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79041" y="4450460"/>
            <a:ext cx="1000125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25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realizzazione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5028" y="4415091"/>
            <a:ext cx="918146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  <a:tab pos="1653539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f)</a:t>
            </a:r>
            <a:r>
              <a:rPr sz="1500" i="1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prodotti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audiovisivi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multimediali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(es.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video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podcast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siti</a:t>
            </a:r>
            <a:r>
              <a:rPr sz="15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web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app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blog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vlog)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partire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61160" y="4615497"/>
            <a:ext cx="778827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dalla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conoscenza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dall’approfondimento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storico-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critico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patrimonio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fotografico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cinematografico;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79041" y="4983860"/>
            <a:ext cx="104648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63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5028" y="4949507"/>
            <a:ext cx="93300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  <a:tab pos="1687195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f)</a:t>
            </a:r>
            <a:r>
              <a:rPr sz="1500" i="1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interventi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riqualificazione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urbana</a:t>
            </a:r>
            <a:r>
              <a:rPr sz="15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orientata,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altresì,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sensibilizzare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sul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senso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appartenenza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ai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61160" y="5150230"/>
            <a:ext cx="9001760" cy="66421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8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luoghi,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stimolare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5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partecipazione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condivisa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 attività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artistiche,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 arte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pubblica</a:t>
            </a:r>
            <a:r>
              <a:rPr sz="1500" spc="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relazionale,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promuovere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l’attivazione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laboratori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intergenerazionali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dedicati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temi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memoria</a:t>
            </a:r>
            <a:r>
              <a:rPr sz="15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lotta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qualsiasi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forma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discriminazione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</a:t>
            </a:r>
            <a:r>
              <a:rPr sz="1500" spc="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rispetto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tutela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dell’ambiente;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14680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85" dirty="0"/>
              <a:t> </a:t>
            </a:r>
            <a:r>
              <a:rPr spc="215" dirty="0"/>
              <a:t>E</a:t>
            </a:r>
            <a:r>
              <a:rPr spc="-9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9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75" dirty="0"/>
              <a:t> </a:t>
            </a:r>
            <a:r>
              <a:rPr spc="170" dirty="0"/>
              <a:t>G</a:t>
            </a:r>
          </a:p>
        </p:txBody>
      </p:sp>
      <p:sp>
        <p:nvSpPr>
          <p:cNvPr id="4" name="object 4"/>
          <p:cNvSpPr/>
          <p:nvPr/>
        </p:nvSpPr>
        <p:spPr>
          <a:xfrm>
            <a:off x="1508378" y="2760345"/>
            <a:ext cx="1022350" cy="209550"/>
          </a:xfrm>
          <a:custGeom>
            <a:avLst/>
            <a:gdLst/>
            <a:ahLst/>
            <a:cxnLst/>
            <a:rect l="l" t="t" r="r" b="b"/>
            <a:pathLst>
              <a:path w="1022350" h="209550">
                <a:moveTo>
                  <a:pt x="1022349" y="0"/>
                </a:moveTo>
                <a:lnTo>
                  <a:pt x="0" y="0"/>
                </a:lnTo>
                <a:lnTo>
                  <a:pt x="0" y="209550"/>
                </a:lnTo>
                <a:lnTo>
                  <a:pt x="1022349" y="209550"/>
                </a:lnTo>
                <a:lnTo>
                  <a:pt x="102234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64639" y="5579745"/>
            <a:ext cx="908050" cy="209550"/>
          </a:xfrm>
          <a:custGeom>
            <a:avLst/>
            <a:gdLst/>
            <a:ahLst/>
            <a:cxnLst/>
            <a:rect l="l" t="t" r="r" b="b"/>
            <a:pathLst>
              <a:path w="908050" h="209550">
                <a:moveTo>
                  <a:pt x="908049" y="0"/>
                </a:moveTo>
                <a:lnTo>
                  <a:pt x="0" y="0"/>
                </a:lnTo>
                <a:lnTo>
                  <a:pt x="0" y="209549"/>
                </a:lnTo>
                <a:lnTo>
                  <a:pt x="908049" y="209549"/>
                </a:lnTo>
                <a:lnTo>
                  <a:pt x="90804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7575" y="2513012"/>
            <a:ext cx="10163175" cy="7886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650"/>
              </a:lnSpc>
              <a:spcBef>
                <a:spcPts val="280"/>
              </a:spcBef>
            </a:pP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g)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potenziamento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conoscenze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storiche,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storico-artistiche,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archeologiche,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filosofiche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linguistico-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letterarie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relative</a:t>
            </a:r>
            <a:r>
              <a:rPr sz="15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alle</a:t>
            </a:r>
            <a:r>
              <a:rPr sz="15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civiltà</a:t>
            </a:r>
            <a:r>
              <a:rPr sz="15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e </a:t>
            </a:r>
            <a:r>
              <a:rPr sz="1500" i="1" dirty="0">
                <a:solidFill>
                  <a:srgbClr val="C00000"/>
                </a:solidFill>
                <a:latin typeface="Times New Roman"/>
                <a:cs typeface="Times New Roman"/>
              </a:rPr>
              <a:t>culture</a:t>
            </a:r>
            <a:r>
              <a:rPr sz="1500" i="1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dell’antichità.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7575" y="3343275"/>
            <a:ext cx="616585" cy="28829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g)</a:t>
            </a:r>
            <a:r>
              <a:rPr sz="1500" i="1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4639" y="3408045"/>
            <a:ext cx="1000125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614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realizzazione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01595" y="3371850"/>
            <a:ext cx="84626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percorsi</a:t>
            </a:r>
            <a:r>
              <a:rPr sz="15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didattici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(anche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realtà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aumentata)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dedicati</a:t>
            </a:r>
            <a:r>
              <a:rPr sz="15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allo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studio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temi</a:t>
            </a:r>
            <a:r>
              <a:rPr sz="15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problemi</a:t>
            </a:r>
            <a:r>
              <a:rPr sz="1500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relativi</a:t>
            </a:r>
            <a:r>
              <a:rPr sz="1500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al</a:t>
            </a:r>
            <a:r>
              <a:rPr sz="1500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mondo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antico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4639" y="4065270"/>
            <a:ext cx="104648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62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7575" y="4029392"/>
            <a:ext cx="1035304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  <a:tab pos="1729739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g)</a:t>
            </a:r>
            <a:r>
              <a:rPr sz="1500" i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	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itinerari</a:t>
            </a:r>
            <a:r>
              <a:rPr sz="15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ragionati</a:t>
            </a:r>
            <a:r>
              <a:rPr sz="15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sulle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testimonianze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archeologiche</a:t>
            </a:r>
            <a:r>
              <a:rPr sz="1500" spc="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territoriali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loro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diffusione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applicazioni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digitali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3642" y="4239323"/>
            <a:ext cx="701103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lingua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straniera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r>
              <a:rPr sz="15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(APP</a:t>
            </a:r>
            <a:r>
              <a:rPr sz="15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uno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studente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che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spiega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in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inglese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un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sito</a:t>
            </a:r>
            <a:r>
              <a:rPr sz="15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archeologico)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7575" y="4868862"/>
            <a:ext cx="616585" cy="2889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g)</a:t>
            </a:r>
            <a:r>
              <a:rPr sz="1500" i="1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i="1" spc="-50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64639" y="4932045"/>
            <a:ext cx="1046480" cy="2095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630"/>
              </a:lnSpc>
            </a:pP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34995" y="4897437"/>
            <a:ext cx="315531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esperienze di</a:t>
            </a:r>
            <a:r>
              <a:rPr sz="1500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“scrittura</a:t>
            </a:r>
            <a:r>
              <a:rPr sz="15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collaborativa”;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7575" y="5546090"/>
            <a:ext cx="10331450" cy="6743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98450" marR="5080" indent="-286385">
              <a:lnSpc>
                <a:spcPts val="1650"/>
              </a:lnSpc>
              <a:spcBef>
                <a:spcPts val="280"/>
              </a:spcBef>
              <a:buClr>
                <a:srgbClr val="83992A"/>
              </a:buClr>
              <a:buSzPct val="113333"/>
              <a:buFont typeface="Arial MT"/>
              <a:buChar char="•"/>
              <a:tabLst>
                <a:tab pos="298450" algn="l"/>
              </a:tabLst>
            </a:pPr>
            <a:r>
              <a:rPr sz="1500" i="1" dirty="0">
                <a:solidFill>
                  <a:srgbClr val="252525"/>
                </a:solidFill>
                <a:latin typeface="Times New Roman"/>
                <a:cs typeface="Times New Roman"/>
              </a:rPr>
              <a:t>g) 4</a:t>
            </a:r>
            <a:r>
              <a:rPr sz="1500" i="1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promozione,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accordo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Ministero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cultura,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percorsi,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esperienze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produzione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materiali</a:t>
            </a:r>
            <a:r>
              <a:rPr sz="15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informativi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indirizzati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fruizione 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consapevole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5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patrimonio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archeologico,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particolare di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quello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presente nei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contesti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territoriali</a:t>
            </a:r>
            <a:r>
              <a:rPr sz="1500" spc="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5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riferimento,</a:t>
            </a:r>
            <a:r>
              <a:rPr sz="15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5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alla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conoscenza,</a:t>
            </a:r>
            <a:r>
              <a:rPr sz="15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5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funzione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orientativa,</a:t>
            </a:r>
            <a:r>
              <a:rPr sz="15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5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formazione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specifica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richiesta</a:t>
            </a:r>
            <a:r>
              <a:rPr sz="15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per il</a:t>
            </a:r>
            <a:r>
              <a:rPr sz="15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recupero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5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il</a:t>
            </a:r>
            <a:r>
              <a:rPr sz="15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restauro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5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C00000"/>
                </a:solidFill>
                <a:latin typeface="Times New Roman"/>
                <a:cs typeface="Times New Roman"/>
              </a:rPr>
              <a:t>un</a:t>
            </a:r>
            <a:r>
              <a:rPr sz="15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C00000"/>
                </a:solidFill>
                <a:latin typeface="Times New Roman"/>
                <a:cs typeface="Times New Roman"/>
              </a:rPr>
              <a:t>bene</a:t>
            </a:r>
            <a:r>
              <a:rPr sz="1500" spc="-10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4126" rIns="0" bIns="0" rtlCol="0">
            <a:spAutoFit/>
          </a:bodyPr>
          <a:lstStyle/>
          <a:p>
            <a:pPr marL="616585">
              <a:lnSpc>
                <a:spcPct val="100000"/>
              </a:lnSpc>
              <a:spcBef>
                <a:spcPts val="130"/>
              </a:spcBef>
            </a:pPr>
            <a:r>
              <a:rPr spc="-80" dirty="0"/>
              <a:t>MISURE</a:t>
            </a:r>
            <a:r>
              <a:rPr spc="-95" dirty="0"/>
              <a:t> </a:t>
            </a:r>
            <a:r>
              <a:rPr spc="215" dirty="0"/>
              <a:t>E</a:t>
            </a:r>
            <a:r>
              <a:rPr spc="-10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7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80" dirty="0"/>
              <a:t> </a:t>
            </a:r>
            <a:r>
              <a:rPr spc="140" dirty="0"/>
              <a:t>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5028" y="2584132"/>
            <a:ext cx="9171305" cy="23418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47650" algn="just">
              <a:lnSpc>
                <a:spcPct val="100800"/>
              </a:lnSpc>
              <a:spcBef>
                <a:spcPts val="85"/>
              </a:spcBef>
              <a:buAutoNum type="alphaLcParenR" startAt="8"/>
              <a:tabLst>
                <a:tab pos="260350" algn="l"/>
              </a:tabLst>
            </a:pP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agevolazioni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per</a:t>
            </a:r>
            <a:r>
              <a:rPr sz="1800" i="1" spc="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la fruizione,</a:t>
            </a:r>
            <a:r>
              <a:rPr sz="18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da parte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bambine</a:t>
            </a:r>
            <a:r>
              <a:rPr sz="1800" i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bambini, delle</a:t>
            </a:r>
            <a:r>
              <a:rPr sz="1800" i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alunne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degli</a:t>
            </a:r>
            <a:r>
              <a:rPr sz="1800" i="1" spc="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alunni</a:t>
            </a:r>
            <a:r>
              <a:rPr sz="18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e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delle</a:t>
            </a:r>
            <a:r>
              <a:rPr sz="18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studentesse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degli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studenti,</a:t>
            </a:r>
            <a:r>
              <a:rPr sz="18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musei</a:t>
            </a:r>
            <a:r>
              <a:rPr sz="18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altri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istituti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luoghi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della</a:t>
            </a:r>
            <a:r>
              <a:rPr sz="18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cultura,</a:t>
            </a:r>
            <a:r>
              <a:rPr sz="18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mostre,</a:t>
            </a:r>
            <a:r>
              <a:rPr sz="1800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esposizioni,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concerti,</a:t>
            </a:r>
            <a:r>
              <a:rPr sz="18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spettacoli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performance</a:t>
            </a:r>
            <a:r>
              <a:rPr sz="18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teatrali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coreutiche.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94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800">
              <a:latin typeface="Times New Roman"/>
              <a:cs typeface="Times New Roman"/>
            </a:endParaRPr>
          </a:p>
          <a:p>
            <a:pPr marL="298450" marR="426084" lvl="1" indent="-286385" algn="just">
              <a:lnSpc>
                <a:spcPct val="100800"/>
              </a:lnSpc>
              <a:spcBef>
                <a:spcPts val="1050"/>
              </a:spcBef>
              <a:buClr>
                <a:srgbClr val="83992A"/>
              </a:buClr>
              <a:buSzPct val="116666"/>
              <a:buFont typeface="Arial MT"/>
              <a:buChar char="•"/>
              <a:tabLst>
                <a:tab pos="298450" algn="l"/>
              </a:tabLst>
            </a:pP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h)</a:t>
            </a:r>
            <a:r>
              <a:rPr sz="1800" i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800" i="1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stipula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Accordi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quadro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tra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Ministero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dell'istruzione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del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merito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il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Ministero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della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cultura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altre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istituzioni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rilievo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rappresentative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diverse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offerte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culturali.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94"/>
              </a:spcBef>
            </a:pP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(</a:t>
            </a:r>
            <a:r>
              <a:rPr sz="18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fruizione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spettacoli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in</a:t>
            </a: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teatri,</a:t>
            </a: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musei,</a:t>
            </a: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Times New Roman"/>
                <a:cs typeface="Times New Roman"/>
              </a:rPr>
              <a:t>biblioteche,</a:t>
            </a:r>
            <a:r>
              <a:rPr sz="18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Times New Roman"/>
                <a:cs typeface="Times New Roman"/>
              </a:rPr>
              <a:t>ludoteche)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075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890"/>
              </a:spcBef>
            </a:pPr>
            <a:r>
              <a:rPr spc="-80" dirty="0"/>
              <a:t>MISURE</a:t>
            </a:r>
            <a:r>
              <a:rPr spc="-90" dirty="0"/>
              <a:t> </a:t>
            </a:r>
            <a:r>
              <a:rPr spc="215" dirty="0"/>
              <a:t>E</a:t>
            </a:r>
            <a:r>
              <a:rPr spc="-10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9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80" dirty="0"/>
              <a:t> </a:t>
            </a:r>
            <a:r>
              <a:rPr spc="50" dirty="0"/>
              <a:t>I</a:t>
            </a:r>
          </a:p>
          <a:p>
            <a:pPr marL="10160" algn="ctr">
              <a:lnSpc>
                <a:spcPct val="100000"/>
              </a:lnSpc>
              <a:spcBef>
                <a:spcPts val="275"/>
              </a:spcBef>
            </a:pPr>
            <a:r>
              <a:rPr sz="1400" spc="-30" dirty="0"/>
              <a:t>azioni</a:t>
            </a:r>
            <a:r>
              <a:rPr sz="1400" spc="-15" dirty="0"/>
              <a:t> </a:t>
            </a:r>
            <a:r>
              <a:rPr sz="1400" spc="-45" dirty="0"/>
              <a:t>1-</a:t>
            </a:r>
            <a:r>
              <a:rPr sz="1400" spc="-50" dirty="0"/>
              <a:t>2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917575" y="2368359"/>
            <a:ext cx="9907270" cy="1931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42900" indent="196215">
              <a:lnSpc>
                <a:spcPct val="139100"/>
              </a:lnSpc>
              <a:spcBef>
                <a:spcPts val="95"/>
              </a:spcBef>
              <a:buFont typeface="Times New Roman"/>
              <a:buAutoNum type="romanLcParenR"/>
              <a:tabLst>
                <a:tab pos="208915" algn="l"/>
              </a:tabLst>
            </a:pP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incentivazione</a:t>
            </a:r>
            <a:r>
              <a:rPr sz="18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8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tirocini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stage</a:t>
            </a:r>
            <a:r>
              <a:rPr sz="1800" i="1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artistici</a:t>
            </a:r>
            <a:r>
              <a:rPr sz="18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studentesse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</a:t>
            </a:r>
            <a:r>
              <a:rPr sz="18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all’estero</a:t>
            </a:r>
            <a:r>
              <a:rPr sz="18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promozione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internazionale di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giovani</a:t>
            </a:r>
            <a:r>
              <a:rPr sz="18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talenti,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attraverso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progetti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scambi</a:t>
            </a:r>
            <a:r>
              <a:rPr sz="18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tra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istituzioni</a:t>
            </a:r>
            <a:r>
              <a:rPr sz="18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formative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artistiche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italiane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straniere,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particolare</a:t>
            </a:r>
            <a:r>
              <a:rPr sz="18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riferimento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ai</a:t>
            </a:r>
            <a:r>
              <a:rPr sz="18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licei</a:t>
            </a:r>
            <a:r>
              <a:rPr sz="1800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musicali,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coreutici</a:t>
            </a:r>
            <a:r>
              <a:rPr sz="1800" i="1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800" i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artistici.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8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800">
              <a:latin typeface="Times New Roman"/>
              <a:cs typeface="Times New Roman"/>
            </a:endParaRPr>
          </a:p>
          <a:p>
            <a:pPr marL="298450" lvl="1" indent="-285750">
              <a:lnSpc>
                <a:spcPct val="100000"/>
              </a:lnSpc>
              <a:spcBef>
                <a:spcPts val="840"/>
              </a:spcBef>
              <a:buClr>
                <a:srgbClr val="83992A"/>
              </a:buClr>
              <a:buSzPct val="116666"/>
              <a:buFont typeface="Arial MT"/>
              <a:buChar char="•"/>
              <a:tabLst>
                <a:tab pos="298450" algn="l"/>
              </a:tabLst>
            </a:pP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i)</a:t>
            </a:r>
            <a:r>
              <a:rPr sz="1800" i="1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1</a:t>
            </a:r>
            <a:r>
              <a:rPr sz="1800" i="1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promozione,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anche in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 con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gli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istituti italiani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cultura e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Enti</a:t>
            </a:r>
            <a:r>
              <a:rPr sz="18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pubblici 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privati,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6289" y="4274820"/>
            <a:ext cx="2076450" cy="2571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985"/>
              </a:lnSpc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scambio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partenariati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3642" y="4239323"/>
            <a:ext cx="9782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1955" algn="l"/>
              </a:tabLst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	finalizzati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conoscenza</a:t>
            </a:r>
            <a:r>
              <a:rPr sz="1800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della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cultura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artistica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nazionale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internazionale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3642" y="4487481"/>
            <a:ext cx="9708515" cy="5486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attraverso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partecipazione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eventi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sz="18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progettazione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condivisa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attività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studio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pratica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artistica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e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performativa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che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coinvolgano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studentesse</a:t>
            </a:r>
            <a:r>
              <a:rPr sz="1800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 studenti di uno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più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paesi europei ed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extraeuropei;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09940" y="5522595"/>
            <a:ext cx="1524000" cy="2571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0">
              <a:lnSpc>
                <a:spcPts val="1995"/>
              </a:lnSpc>
            </a:pP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soggiorni-studio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575" y="5488940"/>
            <a:ext cx="101574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83992A"/>
              </a:buClr>
              <a:buSzPct val="116666"/>
              <a:buFont typeface="Arial MT"/>
              <a:buChar char="•"/>
              <a:tabLst>
                <a:tab pos="298450" algn="l"/>
                <a:tab pos="9055100" algn="l"/>
              </a:tabLst>
            </a:pP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i)</a:t>
            </a:r>
            <a:r>
              <a:rPr sz="1800" i="1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1800" i="1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progettazione,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anche in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gli istituti italiani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cultura,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	con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valenza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3642" y="5736907"/>
            <a:ext cx="9490075" cy="5486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orientativa</a:t>
            </a: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per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conoscere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confrontare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18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sistemi</a:t>
            </a:r>
            <a:r>
              <a:rPr sz="18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dell’Alta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Formazione</a:t>
            </a:r>
            <a:r>
              <a:rPr sz="1800" spc="-1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Artistica,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Musicale</a:t>
            </a:r>
            <a:r>
              <a:rPr sz="18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800" spc="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Coreutica</a:t>
            </a:r>
            <a:r>
              <a:rPr sz="1800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252525"/>
                </a:solidFill>
                <a:latin typeface="Times New Roman"/>
                <a:cs typeface="Times New Roman"/>
              </a:rPr>
              <a:t>e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analoghe</a:t>
            </a:r>
            <a:r>
              <a:rPr sz="1800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realtà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nel</a:t>
            </a:r>
            <a:r>
              <a:rPr sz="1800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252525"/>
                </a:solidFill>
                <a:latin typeface="Times New Roman"/>
                <a:cs typeface="Times New Roman"/>
              </a:rPr>
              <a:t>contesto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internazionale;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981075"/>
            <a:ext cx="9601200" cy="1304925"/>
          </a:xfrm>
          <a:custGeom>
            <a:avLst/>
            <a:gdLst/>
            <a:ahLst/>
            <a:cxnLst/>
            <a:rect l="l" t="t" r="r" b="b"/>
            <a:pathLst>
              <a:path w="9601200" h="1304925">
                <a:moveTo>
                  <a:pt x="9601200" y="0"/>
                </a:moveTo>
                <a:lnTo>
                  <a:pt x="0" y="0"/>
                </a:lnTo>
                <a:lnTo>
                  <a:pt x="0" y="1304925"/>
                </a:lnTo>
                <a:lnTo>
                  <a:pt x="9601200" y="1304925"/>
                </a:lnTo>
                <a:lnTo>
                  <a:pt x="9601200" y="0"/>
                </a:lnTo>
                <a:close/>
              </a:path>
            </a:pathLst>
          </a:custGeom>
          <a:solidFill>
            <a:srgbClr val="E8A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075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890"/>
              </a:spcBef>
            </a:pPr>
            <a:r>
              <a:rPr spc="-80" dirty="0"/>
              <a:t>MISURE</a:t>
            </a:r>
            <a:r>
              <a:rPr spc="-90" dirty="0"/>
              <a:t> </a:t>
            </a:r>
            <a:r>
              <a:rPr spc="215" dirty="0"/>
              <a:t>E</a:t>
            </a:r>
            <a:r>
              <a:rPr spc="-100" dirty="0"/>
              <a:t> </a:t>
            </a:r>
            <a:r>
              <a:rPr spc="100" dirty="0"/>
              <a:t>AZIONI</a:t>
            </a:r>
            <a:r>
              <a:rPr spc="-35" dirty="0"/>
              <a:t> </a:t>
            </a:r>
            <a:r>
              <a:rPr spc="80" dirty="0"/>
              <a:t>DEL</a:t>
            </a:r>
            <a:r>
              <a:rPr spc="-90" dirty="0"/>
              <a:t> </a:t>
            </a:r>
            <a:r>
              <a:rPr dirty="0"/>
              <a:t>PdA</a:t>
            </a:r>
            <a:r>
              <a:rPr spc="-60" dirty="0"/>
              <a:t> </a:t>
            </a:r>
            <a:r>
              <a:rPr dirty="0"/>
              <a:t>–</a:t>
            </a:r>
            <a:r>
              <a:rPr spc="-80" dirty="0"/>
              <a:t> </a:t>
            </a:r>
            <a:r>
              <a:rPr spc="50" dirty="0"/>
              <a:t>I</a:t>
            </a:r>
          </a:p>
          <a:p>
            <a:pPr marL="10160" algn="ctr">
              <a:lnSpc>
                <a:spcPct val="100000"/>
              </a:lnSpc>
              <a:spcBef>
                <a:spcPts val="275"/>
              </a:spcBef>
            </a:pPr>
            <a:r>
              <a:rPr sz="1400" spc="-30" dirty="0"/>
              <a:t>azioni</a:t>
            </a:r>
            <a:r>
              <a:rPr sz="1400" spc="-15" dirty="0"/>
              <a:t> </a:t>
            </a:r>
            <a:r>
              <a:rPr sz="1400" spc="-45" dirty="0"/>
              <a:t>3-</a:t>
            </a:r>
            <a:r>
              <a:rPr sz="1400" spc="-50" dirty="0"/>
              <a:t>4</a:t>
            </a:r>
            <a:endParaRPr sz="1400"/>
          </a:p>
        </p:txBody>
      </p:sp>
      <p:sp>
        <p:nvSpPr>
          <p:cNvPr id="4" name="object 4"/>
          <p:cNvSpPr/>
          <p:nvPr/>
        </p:nvSpPr>
        <p:spPr>
          <a:xfrm>
            <a:off x="1958339" y="4898135"/>
            <a:ext cx="968375" cy="190500"/>
          </a:xfrm>
          <a:custGeom>
            <a:avLst/>
            <a:gdLst/>
            <a:ahLst/>
            <a:cxnLst/>
            <a:rect l="l" t="t" r="r" b="b"/>
            <a:pathLst>
              <a:path w="968375" h="190500">
                <a:moveTo>
                  <a:pt x="968375" y="0"/>
                </a:moveTo>
                <a:lnTo>
                  <a:pt x="0" y="0"/>
                </a:lnTo>
                <a:lnTo>
                  <a:pt x="0" y="190500"/>
                </a:lnTo>
                <a:lnTo>
                  <a:pt x="968375" y="190500"/>
                </a:lnTo>
                <a:lnTo>
                  <a:pt x="9683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5028" y="2476506"/>
            <a:ext cx="7434580" cy="146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100"/>
              </a:lnSpc>
              <a:spcBef>
                <a:spcPts val="100"/>
              </a:spcBef>
            </a:pP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i)</a:t>
            </a:r>
            <a:r>
              <a:rPr sz="14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incentivazione</a:t>
            </a:r>
            <a:r>
              <a:rPr sz="14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tirocini</a:t>
            </a:r>
            <a:r>
              <a:rPr sz="14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stage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studentesse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studenti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all’estero</a:t>
            </a:r>
            <a:r>
              <a:rPr sz="1400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promozione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internazionale</a:t>
            </a:r>
            <a:r>
              <a:rPr sz="14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di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giovani</a:t>
            </a:r>
            <a:r>
              <a:rPr sz="1400" i="1" spc="-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talenti,</a:t>
            </a:r>
            <a:r>
              <a:rPr sz="1400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attraverso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progetti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scambi</a:t>
            </a:r>
            <a:r>
              <a:rPr sz="1400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tra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istituzioni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formative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artistiche</a:t>
            </a:r>
            <a:r>
              <a:rPr sz="1400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italiane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straniere,</a:t>
            </a:r>
            <a:r>
              <a:rPr sz="1400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particolare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riferimento</a:t>
            </a:r>
            <a:r>
              <a:rPr sz="1400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ai</a:t>
            </a:r>
            <a:r>
              <a:rPr sz="14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licei musicali,</a:t>
            </a:r>
            <a:r>
              <a:rPr sz="1400" i="1" spc="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coreutici</a:t>
            </a:r>
            <a:r>
              <a:rPr sz="1400" i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artistici.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Azioni</a:t>
            </a:r>
            <a:r>
              <a:rPr sz="1400" spc="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specifiche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5028" y="3977004"/>
            <a:ext cx="554355" cy="26543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75"/>
              </a:spcBef>
              <a:buClr>
                <a:srgbClr val="83992A"/>
              </a:buClr>
              <a:buSzPct val="110714"/>
              <a:buFont typeface="Arial MT"/>
              <a:buChar char="•"/>
              <a:tabLst>
                <a:tab pos="298450" algn="l"/>
              </a:tabLst>
            </a:pP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i)</a:t>
            </a:r>
            <a:r>
              <a:rPr sz="1400" i="1" spc="-1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i="1" spc="-60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8339" y="4031360"/>
            <a:ext cx="1050925" cy="1905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500"/>
              </a:lnSpc>
            </a:pP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partecipazione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0601" y="3996054"/>
            <a:ext cx="5998845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manifestazioni</a:t>
            </a:r>
            <a:r>
              <a:rPr sz="14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sz="14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concorsi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nazionali</a:t>
            </a:r>
            <a:r>
              <a:rPr sz="14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ed</a:t>
            </a:r>
            <a:r>
              <a:rPr sz="1400" spc="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internazionali</a:t>
            </a:r>
            <a:r>
              <a:rPr sz="1400" spc="-8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finalizzati</a:t>
            </a:r>
            <a:r>
              <a:rPr sz="1400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all’individuazione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5028" y="4281741"/>
            <a:ext cx="7459345" cy="14071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alla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valorizzazione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dei</a:t>
            </a:r>
            <a:r>
              <a:rPr sz="1400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talenti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1400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particolare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nel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settore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delle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arti</a:t>
            </a:r>
            <a:r>
              <a:rPr sz="1400" spc="-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performative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visive;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indent="282575" algn="just">
              <a:lnSpc>
                <a:spcPct val="136400"/>
              </a:lnSpc>
              <a:buClr>
                <a:srgbClr val="83992A"/>
              </a:buClr>
              <a:buSzPct val="110714"/>
              <a:buFont typeface="Arial MT"/>
              <a:buChar char="•"/>
              <a:tabLst>
                <a:tab pos="295275" algn="l"/>
              </a:tabLst>
            </a:pP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i)</a:t>
            </a:r>
            <a:r>
              <a:rPr sz="1400" i="1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2525"/>
                </a:solidFill>
                <a:latin typeface="Times New Roman"/>
                <a:cs typeface="Times New Roman"/>
              </a:rPr>
              <a:t>4</a:t>
            </a:r>
            <a:r>
              <a:rPr sz="1400" i="1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progettazione,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anche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collaborazione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con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gli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istituti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italiani</a:t>
            </a:r>
            <a:r>
              <a:rPr sz="1400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cultura,</a:t>
            </a:r>
            <a:r>
              <a:rPr sz="1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laboratori,</a:t>
            </a:r>
            <a:r>
              <a:rPr sz="1400" spc="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seminari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252525"/>
                </a:solidFill>
                <a:latin typeface="Times New Roman"/>
                <a:cs typeface="Times New Roman"/>
              </a:rPr>
              <a:t>e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stage</a:t>
            </a:r>
            <a:r>
              <a:rPr sz="1400" spc="-3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che</a:t>
            </a:r>
            <a:r>
              <a:rPr sz="1400" spc="-2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prevedano</a:t>
            </a:r>
            <a:r>
              <a:rPr sz="1400" spc="-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l’esperienza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didattica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diretta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400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alte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Times New Roman"/>
                <a:cs typeface="Times New Roman"/>
              </a:rPr>
              <a:t>professionalità</a:t>
            </a:r>
            <a:r>
              <a:rPr sz="14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presenti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nel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contesto</a:t>
            </a:r>
            <a:r>
              <a:rPr sz="14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Times New Roman"/>
                <a:cs typeface="Times New Roman"/>
              </a:rPr>
              <a:t>nazionale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1400" spc="-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52525"/>
                </a:solidFill>
                <a:latin typeface="Times New Roman"/>
                <a:cs typeface="Times New Roman"/>
              </a:rPr>
              <a:t>internazionale.</a:t>
            </a:r>
            <a:r>
              <a:rPr sz="1400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(Incontri</a:t>
            </a:r>
            <a:r>
              <a:rPr sz="14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con</a:t>
            </a:r>
            <a:r>
              <a:rPr sz="1400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gli</a:t>
            </a:r>
            <a:r>
              <a:rPr sz="14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Times New Roman"/>
                <a:cs typeface="Times New Roman"/>
              </a:rPr>
              <a:t>esperti)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7328C2D-38F0-4C80-9EA5-A1AD0D6B2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/>
          </a:blipFill>
          <a:ln w="15875" cap="flat" cmpd="sng" algn="ctr">
            <a:solidFill>
              <a:srgbClr val="B15E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17E249-48D0-476B-A642-A5D58DD39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4B7EC7-DE5B-4F27-839A-7CDF49C61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" name="Rectangle 11">
              <a:extLst>
                <a:ext uri="{FF2B5EF4-FFF2-40B4-BE49-F238E27FC236}">
                  <a16:creationId xmlns:a16="http://schemas.microsoft.com/office/drawing/2014/main" id="{DDA01082-3C8F-4602-8DA7-C82DF7095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miter lim="800000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  <p:txBody>
            <a:bodyPr/>
            <a:lstStyle/>
            <a:p>
              <a:endParaRPr lang="it-IT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A21B48A-5892-4DD2-B2E1-91BD42A44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083B53-5B4C-4C29-BDFD-A28B754A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706755"/>
            <a:r>
              <a:rPr lang="en-US"/>
              <a:t>Priorità</a:t>
            </a:r>
            <a:r>
              <a:rPr lang="en-US" spc="-25" dirty="0"/>
              <a:t> </a:t>
            </a:r>
            <a:r>
              <a:rPr lang="en-US"/>
              <a:t>strategiche</a:t>
            </a:r>
            <a:r>
              <a:rPr lang="en-US" spc="55" dirty="0"/>
              <a:t> </a:t>
            </a:r>
            <a:r>
              <a:rPr lang="en-US" dirty="0"/>
              <a:t>del</a:t>
            </a:r>
            <a:r>
              <a:rPr lang="en-US" spc="-5" dirty="0"/>
              <a:t> </a:t>
            </a:r>
            <a:r>
              <a:rPr lang="en-US" dirty="0"/>
              <a:t>Piano</a:t>
            </a:r>
            <a:r>
              <a:rPr lang="en-US" spc="10" dirty="0"/>
              <a:t> </a:t>
            </a:r>
            <a:r>
              <a:rPr lang="en-US"/>
              <a:t>delle</a:t>
            </a:r>
            <a:r>
              <a:rPr lang="en-US" spc="-15" dirty="0"/>
              <a:t> </a:t>
            </a:r>
            <a:r>
              <a:rPr lang="en-US" spc="-20" dirty="0"/>
              <a:t>arti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65B193-F600-4C1B-9DBF-09D94CDB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042" y="2400639"/>
            <a:ext cx="92738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marR="5080" indent="23749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50190" algn="l"/>
              </a:tabLst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promuovere,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nell’ottica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 una</a:t>
            </a:r>
            <a:r>
              <a:rPr lang="en-US" spc="-6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scuola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vissuta</a:t>
            </a:r>
            <a:r>
              <a:rPr lang="en-US" spc="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come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centro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culturale</a:t>
            </a:r>
            <a:r>
              <a:rPr lang="en-US" spc="-6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primo</a:t>
            </a:r>
            <a:r>
              <a:rPr lang="en-US" spc="-9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livello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territorio,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l’apprendimento,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pratica,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creazione,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 conoscenza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storico-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critica</a:t>
            </a:r>
            <a:r>
              <a:rPr lang="en-US" spc="-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fruizione</a:t>
            </a:r>
            <a:r>
              <a:rPr lang="en-US" spc="-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consapevole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dei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linguaggi</a:t>
            </a:r>
            <a:r>
              <a:rPr lang="en-US" spc="-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artistici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quali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requisiti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fondamentali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irrinunciabili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curricolo,</a:t>
            </a:r>
            <a:r>
              <a:rPr lang="en-US" spc="-4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anche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in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riferimento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allo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sviluppo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competenze</a:t>
            </a:r>
            <a:r>
              <a:rPr lang="en-US" spc="-8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sociali,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civiche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cittadinanza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europea,</a:t>
            </a:r>
            <a:r>
              <a:rPr lang="en-US" spc="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all’inclusività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alla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valorizzazione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delle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differenze</a:t>
            </a:r>
            <a:r>
              <a:rPr lang="en-US" spc="-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individuali,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considerando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anche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l’apporto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approcci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formativi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“non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formali”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e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“informali”;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marR="57785" indent="23749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50190" algn="l"/>
              </a:tabLst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valorizzare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il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patrimonio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culturale,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materiale,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immateriale,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digitale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 ambientale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facilitandone</a:t>
            </a:r>
            <a:r>
              <a:rPr lang="en-US" spc="-15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conoscenza,</a:t>
            </a:r>
            <a:r>
              <a:rPr lang="en-US" spc="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comprensione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partecipazione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da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parte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tutti,</a:t>
            </a:r>
            <a:r>
              <a:rPr lang="en-US" spc="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garantendo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il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pluralismo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linguistico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l’attenzione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alle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minoranze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alle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tradizioni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popolari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locali;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7328C2D-38F0-4C80-9EA5-A1AD0D6B2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/>
          </a:blipFill>
          <a:ln w="15875" cap="flat" cmpd="sng" algn="ctr">
            <a:solidFill>
              <a:srgbClr val="B15E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17E249-48D0-476B-A642-A5D58DD39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4B7EC7-DE5B-4F27-839A-7CDF49C61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" name="Rectangle 11">
              <a:extLst>
                <a:ext uri="{FF2B5EF4-FFF2-40B4-BE49-F238E27FC236}">
                  <a16:creationId xmlns:a16="http://schemas.microsoft.com/office/drawing/2014/main" id="{DDA01082-3C8F-4602-8DA7-C82DF7095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miter lim="800000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  <p:txBody>
            <a:bodyPr/>
            <a:lstStyle/>
            <a:p>
              <a:endParaRPr lang="it-IT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A21B48A-5892-4DD2-B2E1-91BD42A44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083B53-5B4C-4C29-BDFD-A28B754A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706755"/>
            <a:r>
              <a:rPr lang="en-US"/>
              <a:t>Priorità</a:t>
            </a:r>
            <a:r>
              <a:rPr lang="en-US" spc="-35"/>
              <a:t> </a:t>
            </a:r>
            <a:r>
              <a:rPr lang="en-US"/>
              <a:t>strategiche</a:t>
            </a:r>
            <a:r>
              <a:rPr lang="en-US" spc="60"/>
              <a:t> </a:t>
            </a:r>
            <a:r>
              <a:rPr lang="en-US"/>
              <a:t>del</a:t>
            </a:r>
            <a:r>
              <a:rPr lang="en-US" spc="-15"/>
              <a:t> </a:t>
            </a:r>
            <a:r>
              <a:rPr lang="en-US"/>
              <a:t>Piano</a:t>
            </a:r>
            <a:r>
              <a:rPr lang="en-US" spc="10"/>
              <a:t> </a:t>
            </a:r>
            <a:r>
              <a:rPr lang="en-US"/>
              <a:t>delle</a:t>
            </a:r>
            <a:r>
              <a:rPr lang="en-US" spc="-30"/>
              <a:t> </a:t>
            </a:r>
            <a:r>
              <a:rPr lang="en-US" spc="-20"/>
              <a:t>arti</a:t>
            </a: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65B193-F600-4C1B-9DBF-09D94CDB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83042" y="2400639"/>
            <a:ext cx="92738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marR="83185" indent="23749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50190" algn="l"/>
              </a:tabLst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favorire,</a:t>
            </a:r>
            <a:r>
              <a:rPr lang="en-US" spc="-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nella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scuola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dell’infanzia,</a:t>
            </a:r>
            <a:r>
              <a:rPr lang="en-US" spc="-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esperienze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volte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ad</a:t>
            </a:r>
            <a:r>
              <a:rPr lang="en-US" spc="-9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educare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piacere</a:t>
            </a:r>
            <a:r>
              <a:rPr lang="en-US" spc="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bello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percezione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estetica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attivando</a:t>
            </a:r>
            <a:r>
              <a:rPr lang="en-US" spc="-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processi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cognitivo-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emotivi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sinestetici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metaforici;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marR="5080" indent="23749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50190" algn="l"/>
              </a:tabLst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fornire,</a:t>
            </a:r>
            <a:r>
              <a:rPr lang="en-US" spc="-5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attraverso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specifiche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azioni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dell’Amministrazione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centrale</a:t>
            </a:r>
            <a:r>
              <a:rPr lang="en-US" spc="-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periferica,</a:t>
            </a:r>
            <a:r>
              <a:rPr lang="en-US" spc="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supporto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informativo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organizzativo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alle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progettualità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istituzioni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scolastiche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7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reti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scuole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nelle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aree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afferenti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ai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«temi</a:t>
            </a:r>
            <a:r>
              <a:rPr lang="en-US" spc="-1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della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creatività»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in</a:t>
            </a:r>
            <a:r>
              <a:rPr lang="en-US" spc="-9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lang="en-US" spc="-8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dimensione nazionale e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internazionale;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marR="199390" indent="23749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tabLst>
                <a:tab pos="250190" algn="l"/>
              </a:tabLst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favorire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stabili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collaborazioni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tra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istituzioni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scolastiche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soggetti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</a:t>
            </a:r>
            <a:r>
              <a:rPr lang="en-US" spc="-2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sistema</a:t>
            </a:r>
            <a:r>
              <a:rPr lang="en-US" spc="-7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coordinato</a:t>
            </a:r>
            <a:r>
              <a:rPr lang="en-US" spc="-3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per</a:t>
            </a:r>
            <a:r>
              <a:rPr lang="en-US" spc="-4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25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promozione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dei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«temi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della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creatività»,</a:t>
            </a:r>
            <a:r>
              <a:rPr lang="en-US" spc="-3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fine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realizzare</a:t>
            </a:r>
            <a:r>
              <a:rPr lang="en-US" spc="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attività</a:t>
            </a:r>
            <a:r>
              <a:rPr lang="en-US" spc="-6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progettuali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nei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luoghi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della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produzione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artistica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pc="-5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pc="-10">
                <a:solidFill>
                  <a:schemeClr val="tx1">
                    <a:lumMod val="85000"/>
                    <a:lumOff val="15000"/>
                  </a:schemeClr>
                </a:solidFill>
              </a:rPr>
              <a:t>culturale.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DF8837B-BAE2-489A-8F93-69216307D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mappa, testo, atlante&#10;&#10;Il contenuto generato dall'IA potrebbe non essere corretto.">
            <a:extLst>
              <a:ext uri="{FF2B5EF4-FFF2-40B4-BE49-F238E27FC236}">
                <a16:creationId xmlns:a16="http://schemas.microsoft.com/office/drawing/2014/main" id="{4BFD9E22-AEE1-ABBE-F27D-3388652CA2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5" r="-1" b="283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4A76E1F-79CE-6C7E-E381-3C996DA28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398" y="1871131"/>
            <a:ext cx="6815669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7620">
              <a:lnSpc>
                <a:spcPct val="90000"/>
              </a:lnSpc>
            </a:pPr>
            <a:r>
              <a:rPr lang="en-US" sz="3400" spc="-10">
                <a:solidFill>
                  <a:srgbClr val="FFFFFF"/>
                </a:solidFill>
              </a:rPr>
              <a:t>UmbriArte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 spc="-95">
                <a:solidFill>
                  <a:srgbClr val="FFFFFF"/>
                </a:solidFill>
              </a:rPr>
              <a:t>la</a:t>
            </a:r>
            <a:r>
              <a:rPr lang="en-US" sz="3400" spc="-90">
                <a:solidFill>
                  <a:srgbClr val="FFFFFF"/>
                </a:solidFill>
              </a:rPr>
              <a:t> </a:t>
            </a:r>
            <a:r>
              <a:rPr lang="en-US" sz="3400">
                <a:solidFill>
                  <a:srgbClr val="FFFFFF"/>
                </a:solidFill>
              </a:rPr>
              <a:t>nostra</a:t>
            </a:r>
            <a:r>
              <a:rPr lang="en-US" sz="3400" spc="-75">
                <a:solidFill>
                  <a:srgbClr val="FFFFFF"/>
                </a:solidFill>
              </a:rPr>
              <a:t> </a:t>
            </a:r>
            <a:r>
              <a:rPr lang="en-US" sz="3400" spc="-95">
                <a:solidFill>
                  <a:srgbClr val="FFFFFF"/>
                </a:solidFill>
              </a:rPr>
              <a:t>Regione,</a:t>
            </a:r>
            <a:r>
              <a:rPr lang="en-US" sz="3400" spc="-75">
                <a:solidFill>
                  <a:srgbClr val="FFFFFF"/>
                </a:solidFill>
              </a:rPr>
              <a:t> </a:t>
            </a:r>
            <a:r>
              <a:rPr lang="en-US" sz="3400" spc="-95">
                <a:solidFill>
                  <a:srgbClr val="FFFFFF"/>
                </a:solidFill>
              </a:rPr>
              <a:t>la</a:t>
            </a:r>
            <a:r>
              <a:rPr lang="en-US" sz="3400" spc="-85">
                <a:solidFill>
                  <a:srgbClr val="FFFFFF"/>
                </a:solidFill>
              </a:rPr>
              <a:t> </a:t>
            </a:r>
            <a:r>
              <a:rPr lang="en-US" sz="3400">
                <a:solidFill>
                  <a:srgbClr val="FFFFFF"/>
                </a:solidFill>
              </a:rPr>
              <a:t>nostra</a:t>
            </a:r>
            <a:r>
              <a:rPr lang="en-US" sz="3400" spc="-80">
                <a:solidFill>
                  <a:srgbClr val="FFFFFF"/>
                </a:solidFill>
              </a:rPr>
              <a:t> </a:t>
            </a:r>
            <a:r>
              <a:rPr lang="en-US" sz="3400" spc="-60">
                <a:solidFill>
                  <a:srgbClr val="FFFFFF"/>
                </a:solidFill>
              </a:rPr>
              <a:t>sensibilità</a:t>
            </a:r>
            <a:endParaRPr lang="en-US" sz="3400">
              <a:solidFill>
                <a:srgbClr val="FFFFFF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48BEE9B-A2F4-4BF3-9EAD-16E1A7FC2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99932" y="3510608"/>
            <a:ext cx="512064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822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</TotalTime>
  <Words>2448</Words>
  <Application>Microsoft Office PowerPoint</Application>
  <PresentationFormat>Widescreen</PresentationFormat>
  <Paragraphs>238</Paragraphs>
  <Slides>25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Aptos</vt:lpstr>
      <vt:lpstr>Arial</vt:lpstr>
      <vt:lpstr>Arial MT</vt:lpstr>
      <vt:lpstr>Calibri</vt:lpstr>
      <vt:lpstr>Cambria</vt:lpstr>
      <vt:lpstr>Garamond</vt:lpstr>
      <vt:lpstr>Times New Roman</vt:lpstr>
      <vt:lpstr>Organico</vt:lpstr>
      <vt:lpstr>UmbriArte la nostra Regione, la nostra sensibilità</vt:lpstr>
      <vt:lpstr>PIANO DELLE ARTI</vt:lpstr>
      <vt:lpstr>UmbriArte la nostra Regione, la nostra sensibilità</vt:lpstr>
      <vt:lpstr>UmbriArte la nostra Regione, la nostra sensibilità</vt:lpstr>
      <vt:lpstr>UmbriArte la nostra regione, la nostra sensibilità</vt:lpstr>
      <vt:lpstr>Presentazione standard di PowerPoint</vt:lpstr>
      <vt:lpstr>I TEMI DELLA CREATIVITA’</vt:lpstr>
      <vt:lpstr>I TEMI DELLA CREATIVITA’</vt:lpstr>
      <vt:lpstr>I TEMI DELLA CREATIVITA’</vt:lpstr>
      <vt:lpstr>I TEMI DELLA CREATIVITA’</vt:lpstr>
      <vt:lpstr>MISURE E AZIONI DEL PdA – A</vt:lpstr>
      <vt:lpstr>MISURE E AZIONI DEL PdA – B</vt:lpstr>
      <vt:lpstr>MISURE E AZIONI DEL PdA – C azioni 1-3</vt:lpstr>
      <vt:lpstr>MISURE E AZIONI DEL PdA – C azioni 4-5</vt:lpstr>
      <vt:lpstr>MISURE E AZIONI DEL PdA – C azioni 7-8</vt:lpstr>
      <vt:lpstr>MISURE E AZIONI DEL PdA – D</vt:lpstr>
      <vt:lpstr>MISURE E AZIONI DEL PdA – E</vt:lpstr>
      <vt:lpstr>MISURE E AZIONI DEL PdA – F</vt:lpstr>
      <vt:lpstr>MISURE E AZIONI DEL PdA – G</vt:lpstr>
      <vt:lpstr>MISURE E AZIONI DEL PdA – H</vt:lpstr>
      <vt:lpstr>MISURE E AZIONI DEL PdA – I azioni 1-2</vt:lpstr>
      <vt:lpstr>MISURE E AZIONI DEL PdA – I azioni 3-4</vt:lpstr>
      <vt:lpstr>Priorità strategiche del Piano delle arti</vt:lpstr>
      <vt:lpstr>Priorità strategiche del Piano delle arti</vt:lpstr>
      <vt:lpstr>UmbriArte la nostra Regione, la nostra sensibilità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acer</dc:creator>
  <cp:lastModifiedBy>Luigina Dongiovanni</cp:lastModifiedBy>
  <cp:revision>9</cp:revision>
  <dcterms:created xsi:type="dcterms:W3CDTF">2025-02-24T09:33:01Z</dcterms:created>
  <dcterms:modified xsi:type="dcterms:W3CDTF">2025-02-24T10:10:30Z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2025-01-28T00:00:00Z</vt:filetime>
  </property>
  <property fmtid="{D5CDD505-2E9C-101B-9397-08002B2CF9AE}" pid="3" name="LastSaved">
    <vt:filetime>2025-02-24T00:00:00Z</vt:filetime>
  </property>
</Properties>
</file>